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4"/>
    <p:sldMasterId id="2147483730" r:id="rId5"/>
  </p:sldMasterIdLst>
  <p:notesMasterIdLst>
    <p:notesMasterId r:id="rId59"/>
  </p:notesMasterIdLst>
  <p:handoutMasterIdLst>
    <p:handoutMasterId r:id="rId60"/>
  </p:handoutMasterIdLst>
  <p:sldIdLst>
    <p:sldId id="339" r:id="rId6"/>
    <p:sldId id="257" r:id="rId7"/>
    <p:sldId id="340" r:id="rId8"/>
    <p:sldId id="342" r:id="rId9"/>
    <p:sldId id="337" r:id="rId10"/>
    <p:sldId id="293" r:id="rId11"/>
    <p:sldId id="341" r:id="rId12"/>
    <p:sldId id="294" r:id="rId13"/>
    <p:sldId id="295" r:id="rId14"/>
    <p:sldId id="322" r:id="rId15"/>
    <p:sldId id="296" r:id="rId16"/>
    <p:sldId id="338" r:id="rId17"/>
    <p:sldId id="298" r:id="rId18"/>
    <p:sldId id="299" r:id="rId19"/>
    <p:sldId id="300" r:id="rId20"/>
    <p:sldId id="297" r:id="rId21"/>
    <p:sldId id="304" r:id="rId22"/>
    <p:sldId id="307" r:id="rId23"/>
    <p:sldId id="308" r:id="rId24"/>
    <p:sldId id="303" r:id="rId25"/>
    <p:sldId id="306" r:id="rId26"/>
    <p:sldId id="343" r:id="rId27"/>
    <p:sldId id="301" r:id="rId28"/>
    <p:sldId id="305" r:id="rId29"/>
    <p:sldId id="302" r:id="rId30"/>
    <p:sldId id="309" r:id="rId31"/>
    <p:sldId id="310" r:id="rId32"/>
    <p:sldId id="311" r:id="rId33"/>
    <p:sldId id="312" r:id="rId34"/>
    <p:sldId id="313" r:id="rId35"/>
    <p:sldId id="314" r:id="rId36"/>
    <p:sldId id="315" r:id="rId37"/>
    <p:sldId id="323" r:id="rId38"/>
    <p:sldId id="324" r:id="rId39"/>
    <p:sldId id="316" r:id="rId40"/>
    <p:sldId id="317" r:id="rId41"/>
    <p:sldId id="318" r:id="rId42"/>
    <p:sldId id="325" r:id="rId43"/>
    <p:sldId id="319" r:id="rId44"/>
    <p:sldId id="320" r:id="rId45"/>
    <p:sldId id="326" r:id="rId46"/>
    <p:sldId id="327" r:id="rId47"/>
    <p:sldId id="328" r:id="rId48"/>
    <p:sldId id="329" r:id="rId49"/>
    <p:sldId id="330" r:id="rId50"/>
    <p:sldId id="336" r:id="rId51"/>
    <p:sldId id="331" r:id="rId52"/>
    <p:sldId id="321" r:id="rId53"/>
    <p:sldId id="334" r:id="rId54"/>
    <p:sldId id="333" r:id="rId55"/>
    <p:sldId id="335" r:id="rId56"/>
    <p:sldId id="332" r:id="rId57"/>
    <p:sldId id="292" r:id="rId58"/>
  </p:sldIdLst>
  <p:sldSz cx="9144000" cy="5143500" type="screen16x9"/>
  <p:notesSz cx="6858000" cy="9144000"/>
  <p:defaultTex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2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147"/>
    <a:srgbClr val="4A4A49"/>
    <a:srgbClr val="9AAC46"/>
    <a:srgbClr val="94AD24"/>
    <a:srgbClr val="DA0000"/>
    <a:srgbClr val="3E91D6"/>
    <a:srgbClr val="4B99D9"/>
    <a:srgbClr val="64A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2" autoAdjust="0"/>
    <p:restoredTop sz="66298" autoAdjust="0"/>
  </p:normalViewPr>
  <p:slideViewPr>
    <p:cSldViewPr snapToGrid="0">
      <p:cViewPr varScale="1">
        <p:scale>
          <a:sx n="63" d="100"/>
          <a:sy n="63" d="100"/>
        </p:scale>
        <p:origin x="1578" y="66"/>
      </p:cViewPr>
      <p:guideLst>
        <p:guide orient="horz" pos="2160"/>
        <p:guide pos="3840"/>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6E693C8-F263-E38E-5B36-B7E7679D90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992B6E59-73EE-6F20-0072-D769A511AC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B52A40-1240-1048-9BFE-E13B1C8341B8}" type="datetimeFigureOut">
              <a:rPr lang="de-DE" smtClean="0"/>
              <a:t>14.05.2025</a:t>
            </a:fld>
            <a:endParaRPr lang="de-DE"/>
          </a:p>
        </p:txBody>
      </p:sp>
      <p:sp>
        <p:nvSpPr>
          <p:cNvPr id="4" name="Fußzeilenplatzhalter 3">
            <a:extLst>
              <a:ext uri="{FF2B5EF4-FFF2-40B4-BE49-F238E27FC236}">
                <a16:creationId xmlns:a16="http://schemas.microsoft.com/office/drawing/2014/main" id="{0B9E9C4C-9C1D-85FF-F21B-C9D9C95E36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6C1AB06C-45B8-62A2-7EF8-81CCBCBFBC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8B329E-56C5-424E-AC8B-D55EDB0E75C0}" type="slidenum">
              <a:rPr lang="de-DE" smtClean="0"/>
              <a:t>‹#›</a:t>
            </a:fld>
            <a:endParaRPr lang="de-DE"/>
          </a:p>
        </p:txBody>
      </p:sp>
    </p:spTree>
    <p:extLst>
      <p:ext uri="{BB962C8B-B14F-4D97-AF65-F5344CB8AC3E}">
        <p14:creationId xmlns:p14="http://schemas.microsoft.com/office/powerpoint/2010/main" val="43052753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6T15:39:04.61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D038A-0A00-4AEF-AF1B-51C611E88301}" type="datetimeFigureOut">
              <a:rPr lang="en-GB" smtClean="0"/>
              <a:t>13/05/2025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F852B-623F-476A-A181-56EFD4C4C092}" type="slidenum">
              <a:rPr lang="en-GB" smtClean="0"/>
              <a:t>‹#›</a:t>
            </a:fld>
            <a:endParaRPr lang="en-GB"/>
          </a:p>
        </p:txBody>
      </p:sp>
    </p:spTree>
    <p:extLst>
      <p:ext uri="{BB962C8B-B14F-4D97-AF65-F5344CB8AC3E}">
        <p14:creationId xmlns:p14="http://schemas.microsoft.com/office/powerpoint/2010/main" val="204921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bankingcircle.com/"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bankingcircle.com/regulatory-information" TargetMode="External"/><Relationship Id="rId4" Type="http://schemas.openxmlformats.org/officeDocument/2006/relationships/hyperlink" Target="http://www.cssf.lu/"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opening screen</a:t>
            </a:r>
          </a:p>
          <a:p>
            <a:r>
              <a:rPr lang="en-GB" dirty="0"/>
              <a:t>Metrics in WWI</a:t>
            </a:r>
          </a:p>
          <a:p>
            <a:r>
              <a:rPr lang="en-GB" dirty="0"/>
              <a:t>Dashboard</a:t>
            </a:r>
          </a:p>
          <a:p>
            <a:r>
              <a:rPr lang="en-GB" dirty="0"/>
              <a:t>Server</a:t>
            </a:r>
          </a:p>
          <a:p>
            <a:r>
              <a:rPr lang="en-GB" dirty="0"/>
              <a:t>Monitor</a:t>
            </a:r>
          </a:p>
          <a:p>
            <a:r>
              <a:rPr lang="en-GB" dirty="0"/>
              <a:t>Watcher</a:t>
            </a:r>
          </a:p>
        </p:txBody>
      </p:sp>
      <p:sp>
        <p:nvSpPr>
          <p:cNvPr id="4" name="Slide Number Placeholder 3"/>
          <p:cNvSpPr>
            <a:spLocks noGrp="1"/>
          </p:cNvSpPr>
          <p:nvPr>
            <p:ph type="sldNum" sz="quarter" idx="5"/>
          </p:nvPr>
        </p:nvSpPr>
        <p:spPr/>
        <p:txBody>
          <a:bodyPr/>
          <a:lstStyle/>
          <a:p>
            <a:fld id="{F3EF852B-623F-476A-A181-56EFD4C4C092}" type="slidenum">
              <a:rPr lang="en-GB" smtClean="0"/>
              <a:t>2</a:t>
            </a:fld>
            <a:endParaRPr lang="en-GB"/>
          </a:p>
        </p:txBody>
      </p:sp>
    </p:spTree>
    <p:extLst>
      <p:ext uri="{BB962C8B-B14F-4D97-AF65-F5344CB8AC3E}">
        <p14:creationId xmlns:p14="http://schemas.microsoft.com/office/powerpoint/2010/main" val="3967746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Logs 1</a:t>
            </a:r>
          </a:p>
          <a:p>
            <a:endParaRPr lang="en-GB" dirty="0"/>
          </a:p>
          <a:p>
            <a:r>
              <a:rPr lang="en-GB" dirty="0"/>
              <a:t>That doesn’t give us much insight or detail into what’s going on our SQL database</a:t>
            </a:r>
          </a:p>
          <a:p>
            <a:endParaRPr lang="en-GB" dirty="0"/>
          </a:p>
          <a:p>
            <a:r>
              <a:rPr lang="en-GB" dirty="0"/>
              <a:t>At the bottom of the left hand menu we have “Logs”, where we can run queries against data that is collected regarding our database</a:t>
            </a:r>
          </a:p>
        </p:txBody>
      </p:sp>
      <p:sp>
        <p:nvSpPr>
          <p:cNvPr id="4" name="Slide Number Placeholder 3"/>
          <p:cNvSpPr>
            <a:spLocks noGrp="1"/>
          </p:cNvSpPr>
          <p:nvPr>
            <p:ph type="sldNum" sz="quarter" idx="5"/>
          </p:nvPr>
        </p:nvSpPr>
        <p:spPr/>
        <p:txBody>
          <a:bodyPr/>
          <a:lstStyle/>
          <a:p>
            <a:fld id="{D9ADF622-C6E9-432D-82BC-E229ACC0E765}" type="slidenum">
              <a:rPr lang="en-AU" smtClean="0"/>
              <a:t>13</a:t>
            </a:fld>
            <a:endParaRPr lang="en-AU"/>
          </a:p>
        </p:txBody>
      </p:sp>
    </p:spTree>
    <p:extLst>
      <p:ext uri="{BB962C8B-B14F-4D97-AF65-F5344CB8AC3E}">
        <p14:creationId xmlns:p14="http://schemas.microsoft.com/office/powerpoint/2010/main" val="3208184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Logs 2</a:t>
            </a:r>
          </a:p>
          <a:p>
            <a:endParaRPr lang="en-GB" dirty="0"/>
          </a:p>
          <a:p>
            <a:r>
              <a:rPr lang="en-GB" dirty="0"/>
              <a:t>We only have three tables</a:t>
            </a:r>
          </a:p>
          <a:p>
            <a:endParaRPr lang="en-GB" dirty="0"/>
          </a:p>
          <a:p>
            <a:r>
              <a:rPr lang="en-GB" b="1" dirty="0" err="1"/>
              <a:t>AzureActivity</a:t>
            </a:r>
            <a:endParaRPr lang="en-GB" b="1" dirty="0"/>
          </a:p>
          <a:p>
            <a:r>
              <a:rPr lang="en-US" b="0" i="0" dirty="0">
                <a:solidFill>
                  <a:srgbClr val="161616"/>
                </a:solidFill>
                <a:effectLst/>
                <a:highlight>
                  <a:srgbClr val="FFFFFF"/>
                </a:highlight>
                <a:latin typeface="Segoe UI" panose="020B0502040204020203" pitchFamily="34" charset="0"/>
              </a:rPr>
              <a:t>Entries from the Azure Activity log that provides insight into any subscription-level or management group level events that have occurred in Azure.</a:t>
            </a:r>
            <a:endParaRPr lang="en-GB" dirty="0"/>
          </a:p>
          <a:p>
            <a:endParaRPr lang="en-GB" dirty="0"/>
          </a:p>
          <a:p>
            <a:r>
              <a:rPr lang="en-GB" b="1" dirty="0" err="1"/>
              <a:t>AzureDiagnostics</a:t>
            </a:r>
            <a:endParaRPr lang="en-GB" b="1" dirty="0"/>
          </a:p>
          <a:p>
            <a:r>
              <a:rPr lang="en-US" b="0" i="0" dirty="0">
                <a:solidFill>
                  <a:srgbClr val="161616"/>
                </a:solidFill>
                <a:effectLst/>
                <a:highlight>
                  <a:srgbClr val="FFFFFF"/>
                </a:highlight>
                <a:latin typeface="Segoe UI" panose="020B0502040204020203" pitchFamily="34" charset="0"/>
              </a:rPr>
              <a:t>Stores resource logs for Azure services that use Azure Diagnostics mode. Resource logs describe the internal operation of Azure resources.</a:t>
            </a:r>
            <a:endParaRPr lang="en-GB" b="0" i="0" dirty="0">
              <a:solidFill>
                <a:srgbClr val="161616"/>
              </a:solidFill>
              <a:effectLst/>
              <a:highlight>
                <a:srgbClr val="FFFFFF"/>
              </a:highlight>
              <a:latin typeface="Segoe UI" panose="020B0502040204020203" pitchFamily="34" charset="0"/>
            </a:endParaRPr>
          </a:p>
          <a:p>
            <a:endParaRPr lang="en-GB" b="0" i="0" dirty="0">
              <a:solidFill>
                <a:srgbClr val="161616"/>
              </a:solidFill>
              <a:effectLst/>
              <a:highlight>
                <a:srgbClr val="FFFFFF"/>
              </a:highlight>
              <a:latin typeface="Segoe UI" panose="020B0502040204020203" pitchFamily="34" charset="0"/>
            </a:endParaRPr>
          </a:p>
          <a:p>
            <a:r>
              <a:rPr lang="en-GB" b="1" i="0" dirty="0" err="1">
                <a:solidFill>
                  <a:srgbClr val="161616"/>
                </a:solidFill>
                <a:effectLst/>
                <a:highlight>
                  <a:srgbClr val="FFFFFF"/>
                </a:highlight>
                <a:latin typeface="Segoe UI" panose="020B0502040204020203" pitchFamily="34" charset="0"/>
              </a:rPr>
              <a:t>AzureMetrics</a:t>
            </a:r>
            <a:endParaRPr lang="en-GB" b="1"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Metric data emitted by Azure services that measure their health and performance.</a:t>
            </a: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By default only </a:t>
            </a:r>
            <a:r>
              <a:rPr lang="en-US" b="0" i="0" dirty="0" err="1">
                <a:solidFill>
                  <a:srgbClr val="161616"/>
                </a:solidFill>
                <a:effectLst/>
                <a:highlight>
                  <a:srgbClr val="FFFFFF"/>
                </a:highlight>
                <a:latin typeface="Segoe UI" panose="020B0502040204020203" pitchFamily="34" charset="0"/>
              </a:rPr>
              <a:t>AzureActivity</a:t>
            </a:r>
            <a:r>
              <a:rPr lang="en-US" b="0" i="0" dirty="0">
                <a:solidFill>
                  <a:srgbClr val="161616"/>
                </a:solidFill>
                <a:effectLst/>
                <a:highlight>
                  <a:srgbClr val="FFFFFF"/>
                </a:highlight>
                <a:latin typeface="Segoe UI" panose="020B0502040204020203" pitchFamily="34" charset="0"/>
              </a:rPr>
              <a:t> has any data in it</a:t>
            </a:r>
          </a:p>
          <a:p>
            <a:endParaRPr lang="en-US" b="0" i="0" dirty="0">
              <a:solidFill>
                <a:srgbClr val="161616"/>
              </a:solidFill>
              <a:effectLst/>
              <a:highlight>
                <a:srgbClr val="FFFFFF"/>
              </a:highlight>
              <a:latin typeface="Segoe UI" panose="020B0502040204020203" pitchFamily="34" charset="0"/>
            </a:endParaRPr>
          </a:p>
          <a:p>
            <a:r>
              <a:rPr lang="en-US" b="1" i="0" dirty="0">
                <a:solidFill>
                  <a:srgbClr val="161616"/>
                </a:solidFill>
                <a:effectLst/>
                <a:highlight>
                  <a:srgbClr val="FFFFFF"/>
                </a:highlight>
                <a:latin typeface="Segoe UI" panose="020B0502040204020203" pitchFamily="34" charset="0"/>
              </a:rPr>
              <a:t>Fun part. </a:t>
            </a:r>
            <a:r>
              <a:rPr lang="en-US" b="0" i="0" dirty="0">
                <a:solidFill>
                  <a:srgbClr val="161616"/>
                </a:solidFill>
                <a:effectLst/>
                <a:highlight>
                  <a:srgbClr val="FFFFFF"/>
                </a:highlight>
                <a:latin typeface="Segoe UI" panose="020B0502040204020203" pitchFamily="34" charset="0"/>
              </a:rPr>
              <a:t>You can query these even if you haven’t configured auditing to log analytics. </a:t>
            </a: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Diagnostics and metrics It won’t return any data and it won’t give an error either</a:t>
            </a: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We need to enable auditing for the server</a:t>
            </a: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Server auditing will only return data activity on master , not any of the user databases (although it implies it does)</a:t>
            </a:r>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14</a:t>
            </a:fld>
            <a:endParaRPr lang="en-AU"/>
          </a:p>
        </p:txBody>
      </p:sp>
    </p:spTree>
    <p:extLst>
      <p:ext uri="{BB962C8B-B14F-4D97-AF65-F5344CB8AC3E}">
        <p14:creationId xmlns:p14="http://schemas.microsoft.com/office/powerpoint/2010/main" val="405289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highlight>
                  <a:srgbClr val="FFFFFF"/>
                </a:highlight>
                <a:latin typeface="Segoe UI" panose="020B0502040204020203" pitchFamily="34" charset="0"/>
              </a:rPr>
              <a:t>Logs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highlight>
                <a:srgbClr val="FFFFFF"/>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highlight>
                  <a:srgbClr val="FFFFFF"/>
                </a:highlight>
                <a:latin typeface="Segoe UI" panose="020B0502040204020203" pitchFamily="34" charset="0"/>
              </a:rPr>
              <a:t>By default only </a:t>
            </a:r>
            <a:r>
              <a:rPr lang="en-US" b="0" i="0" dirty="0" err="1">
                <a:solidFill>
                  <a:srgbClr val="161616"/>
                </a:solidFill>
                <a:effectLst/>
                <a:highlight>
                  <a:srgbClr val="FFFFFF"/>
                </a:highlight>
                <a:latin typeface="Segoe UI" panose="020B0502040204020203" pitchFamily="34" charset="0"/>
              </a:rPr>
              <a:t>AzureActivity</a:t>
            </a:r>
            <a:r>
              <a:rPr lang="en-US" b="0" i="0" dirty="0">
                <a:solidFill>
                  <a:srgbClr val="161616"/>
                </a:solidFill>
                <a:effectLst/>
                <a:highlight>
                  <a:srgbClr val="FFFFFF"/>
                </a:highlight>
                <a:latin typeface="Segoe UI" panose="020B0502040204020203" pitchFamily="34" charset="0"/>
              </a:rPr>
              <a:t> has any data in it</a:t>
            </a:r>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15</a:t>
            </a:fld>
            <a:endParaRPr lang="en-AU"/>
          </a:p>
        </p:txBody>
      </p:sp>
    </p:spTree>
    <p:extLst>
      <p:ext uri="{BB962C8B-B14F-4D97-AF65-F5344CB8AC3E}">
        <p14:creationId xmlns:p14="http://schemas.microsoft.com/office/powerpoint/2010/main" val="1609749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highlight>
                  <a:srgbClr val="FFFFFF"/>
                </a:highlight>
                <a:latin typeface="Segoe UI" panose="020B0502040204020203" pitchFamily="34" charset="0"/>
              </a:rPr>
              <a:t>Auditing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highlight>
                <a:srgbClr val="FFFFFF"/>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highlight>
                  <a:srgbClr val="FFFFFF"/>
                </a:highlight>
                <a:latin typeface="Segoe UI" panose="020B0502040204020203" pitchFamily="34" charset="0"/>
              </a:rPr>
              <a:t>To gather more information, we need to enable auditing for the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highlight>
                <a:srgbClr val="FFFFFF"/>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highlight>
                  <a:srgbClr val="FFFFFF"/>
                </a:highlight>
                <a:latin typeface="Segoe UI" panose="020B0502040204020203" pitchFamily="34" charset="0"/>
              </a:rPr>
              <a:t>Server auditing will only return data activity on master , not any of the user databases (although it implies it does)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highlight>
                <a:srgbClr val="FFFFFF"/>
              </a:highligh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16</a:t>
            </a:fld>
            <a:endParaRPr lang="en-AU"/>
          </a:p>
        </p:txBody>
      </p:sp>
    </p:spTree>
    <p:extLst>
      <p:ext uri="{BB962C8B-B14F-4D97-AF65-F5344CB8AC3E}">
        <p14:creationId xmlns:p14="http://schemas.microsoft.com/office/powerpoint/2010/main" val="393725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highlight>
                  <a:srgbClr val="FFFFFF"/>
                </a:highlight>
                <a:latin typeface="Segoe UI" panose="020B0502040204020203" pitchFamily="34" charset="0"/>
              </a:rPr>
              <a:t>Auditing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highlight>
                <a:srgbClr val="FFFFFF"/>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highlight>
                  <a:srgbClr val="FFFFFF"/>
                </a:highlight>
                <a:latin typeface="Segoe UI" panose="020B0502040204020203" pitchFamily="34" charset="0"/>
              </a:rPr>
              <a:t>Server auditing will only return Diagnostic data activity on master , not any of the user databases</a:t>
            </a:r>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17</a:t>
            </a:fld>
            <a:endParaRPr lang="en-AU"/>
          </a:p>
        </p:txBody>
      </p:sp>
    </p:spTree>
    <p:extLst>
      <p:ext uri="{BB962C8B-B14F-4D97-AF65-F5344CB8AC3E}">
        <p14:creationId xmlns:p14="http://schemas.microsoft.com/office/powerpoint/2010/main" val="75999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have seen, server auditing doesn’t give us much information</a:t>
            </a:r>
          </a:p>
          <a:p>
            <a:endParaRPr lang="en-GB" dirty="0"/>
          </a:p>
          <a:p>
            <a:r>
              <a:rPr lang="en-GB" dirty="0"/>
              <a:t>We have two further database auditing options</a:t>
            </a:r>
          </a:p>
          <a:p>
            <a:endParaRPr lang="en-GB" dirty="0"/>
          </a:p>
          <a:p>
            <a:r>
              <a:rPr lang="en-GB" dirty="0"/>
              <a:t>Database Audit to the same Log Analytics workspace</a:t>
            </a:r>
          </a:p>
          <a:p>
            <a:endParaRPr lang="en-GB" dirty="0"/>
          </a:p>
          <a:p>
            <a:r>
              <a:rPr lang="en-GB" dirty="0"/>
              <a:t>Watch out for this message. It is only for auditing written to blob , not for Log analytics</a:t>
            </a:r>
          </a:p>
          <a:p>
            <a:endParaRPr lang="en-GB" dirty="0"/>
          </a:p>
          <a:p>
            <a:endParaRPr lang="en-GB" dirty="0"/>
          </a:p>
          <a:p>
            <a:r>
              <a:rPr lang="en-GB" dirty="0"/>
              <a:t>This produces limited amount of data on the database activity</a:t>
            </a:r>
          </a:p>
          <a:p>
            <a:endParaRPr lang="en-GB" dirty="0"/>
          </a:p>
          <a:p>
            <a:r>
              <a:rPr lang="en-GB" dirty="0"/>
              <a:t>But importantly</a:t>
            </a:r>
            <a:br>
              <a:rPr lang="en-GB" dirty="0"/>
            </a:br>
            <a:r>
              <a:rPr lang="en-GB" dirty="0"/>
              <a:t>This option will enable recording activity on any read only replica that may be configured</a:t>
            </a:r>
          </a:p>
          <a:p>
            <a:endParaRPr lang="en-GB" dirty="0"/>
          </a:p>
          <a:p>
            <a:r>
              <a:rPr lang="en-GB" dirty="0"/>
              <a:t>It also enables the option “View Audit Logs” , more later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18</a:t>
            </a:fld>
            <a:endParaRPr lang="en-AU"/>
          </a:p>
        </p:txBody>
      </p:sp>
    </p:spTree>
    <p:extLst>
      <p:ext uri="{BB962C8B-B14F-4D97-AF65-F5344CB8AC3E}">
        <p14:creationId xmlns:p14="http://schemas.microsoft.com/office/powerpoint/2010/main" val="1798596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Turning on database Auditing creates a diagnostic setting called </a:t>
            </a:r>
            <a:r>
              <a:rPr lang="en-GB" b="0" i="0" dirty="0" err="1">
                <a:solidFill>
                  <a:srgbClr val="292827"/>
                </a:solidFill>
                <a:effectLst/>
                <a:highlight>
                  <a:srgbClr val="FFFFFF"/>
                </a:highlight>
                <a:latin typeface="az_ea_font"/>
              </a:rPr>
              <a:t>SQLSecurityAuditEvents</a:t>
            </a:r>
            <a:r>
              <a:rPr lang="en-GB" b="0" i="0" dirty="0">
                <a:solidFill>
                  <a:srgbClr val="292827"/>
                </a:solidFill>
                <a:effectLst/>
                <a:highlight>
                  <a:srgbClr val="FFFFFF"/>
                </a:highlight>
                <a:latin typeface="az_ea_font"/>
              </a:rPr>
              <a:t>_&lt;GUID&gt; with just SQL Security Audit events captured</a:t>
            </a:r>
          </a:p>
          <a:p>
            <a:endParaRPr lang="en-GB" b="0" i="0" dirty="0">
              <a:solidFill>
                <a:srgbClr val="292827"/>
              </a:solidFill>
              <a:effectLst/>
              <a:highlight>
                <a:srgbClr val="FFFFFF"/>
              </a:highlight>
              <a:latin typeface="az_ea_font"/>
            </a:endParaRPr>
          </a:p>
          <a:p>
            <a:r>
              <a:rPr lang="en-GB" b="0" i="0" dirty="0">
                <a:solidFill>
                  <a:srgbClr val="292827"/>
                </a:solidFill>
                <a:effectLst/>
                <a:highlight>
                  <a:srgbClr val="FFFFFF"/>
                </a:highlight>
                <a:latin typeface="az_ea_font"/>
              </a:rPr>
              <a:t>We really want to capture all diagnostic events</a:t>
            </a:r>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19</a:t>
            </a:fld>
            <a:endParaRPr lang="en-AU"/>
          </a:p>
        </p:txBody>
      </p:sp>
    </p:spTree>
    <p:extLst>
      <p:ext uri="{BB962C8B-B14F-4D97-AF65-F5344CB8AC3E}">
        <p14:creationId xmlns:p14="http://schemas.microsoft.com/office/powerpoint/2010/main" val="3324076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full list of events we can capture</a:t>
            </a:r>
          </a:p>
          <a:p>
            <a:endParaRPr lang="en-GB" dirty="0"/>
          </a:p>
          <a:p>
            <a:r>
              <a:rPr lang="en-GB" dirty="0"/>
              <a:t>And it is this that really gives the information we are after</a:t>
            </a:r>
          </a:p>
        </p:txBody>
      </p:sp>
      <p:sp>
        <p:nvSpPr>
          <p:cNvPr id="4" name="Slide Number Placeholder 3"/>
          <p:cNvSpPr>
            <a:spLocks noGrp="1"/>
          </p:cNvSpPr>
          <p:nvPr>
            <p:ph type="sldNum" sz="quarter" idx="5"/>
          </p:nvPr>
        </p:nvSpPr>
        <p:spPr/>
        <p:txBody>
          <a:bodyPr/>
          <a:lstStyle/>
          <a:p>
            <a:fld id="{D9ADF622-C6E9-432D-82BC-E229ACC0E765}" type="slidenum">
              <a:rPr lang="en-AU" smtClean="0"/>
              <a:t>20</a:t>
            </a:fld>
            <a:endParaRPr lang="en-AU"/>
          </a:p>
        </p:txBody>
      </p:sp>
    </p:spTree>
    <p:extLst>
      <p:ext uri="{BB962C8B-B14F-4D97-AF65-F5344CB8AC3E}">
        <p14:creationId xmlns:p14="http://schemas.microsoft.com/office/powerpoint/2010/main" val="570408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Explanation of Diagnostic Options</a:t>
            </a:r>
          </a:p>
          <a:p>
            <a:endParaRPr lang="en-GB" dirty="0"/>
          </a:p>
          <a:p>
            <a:r>
              <a:rPr lang="en-GB" dirty="0"/>
              <a:t>https://learn.microsoft.com/en-us/azure/azure-sql/database/metrics-diagnostic-telemetry-logging-streaming-export-configure?view=azuresql&amp;tabs=azure-portal</a:t>
            </a:r>
          </a:p>
        </p:txBody>
      </p:sp>
      <p:sp>
        <p:nvSpPr>
          <p:cNvPr id="4" name="Slide Number Placeholder 3"/>
          <p:cNvSpPr>
            <a:spLocks noGrp="1"/>
          </p:cNvSpPr>
          <p:nvPr>
            <p:ph type="sldNum" sz="quarter" idx="5"/>
          </p:nvPr>
        </p:nvSpPr>
        <p:spPr/>
        <p:txBody>
          <a:bodyPr/>
          <a:lstStyle/>
          <a:p>
            <a:fld id="{D9ADF622-C6E9-432D-82BC-E229ACC0E765}" type="slidenum">
              <a:rPr lang="en-AU" smtClean="0"/>
              <a:t>21</a:t>
            </a:fld>
            <a:endParaRPr lang="en-AU"/>
          </a:p>
        </p:txBody>
      </p:sp>
    </p:spTree>
    <p:extLst>
      <p:ext uri="{BB962C8B-B14F-4D97-AF65-F5344CB8AC3E}">
        <p14:creationId xmlns:p14="http://schemas.microsoft.com/office/powerpoint/2010/main" val="2467151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combinations of server, database and diagnostic auditing can result in different data being collected</a:t>
            </a:r>
          </a:p>
          <a:p>
            <a:endParaRPr lang="en-GB" dirty="0"/>
          </a:p>
          <a:p>
            <a:r>
              <a:rPr lang="en-GB" dirty="0"/>
              <a:t>Having all three can result in duplication of data, database queries being recorded in the sever and database audit logs.</a:t>
            </a:r>
          </a:p>
          <a:p>
            <a:r>
              <a:rPr lang="en-GB" dirty="0"/>
              <a:t> The duplicate will show the same query in the server log as running on master and again in the database log as running on the database</a:t>
            </a:r>
          </a:p>
        </p:txBody>
      </p:sp>
      <p:sp>
        <p:nvSpPr>
          <p:cNvPr id="4" name="Slide Number Placeholder 3"/>
          <p:cNvSpPr>
            <a:spLocks noGrp="1"/>
          </p:cNvSpPr>
          <p:nvPr>
            <p:ph type="sldNum" sz="quarter" idx="5"/>
          </p:nvPr>
        </p:nvSpPr>
        <p:spPr/>
        <p:txBody>
          <a:bodyPr/>
          <a:lstStyle/>
          <a:p>
            <a:fld id="{F3EF852B-623F-476A-A181-56EFD4C4C092}" type="slidenum">
              <a:rPr lang="en-GB" smtClean="0"/>
              <a:t>22</a:t>
            </a:fld>
            <a:endParaRPr lang="en-GB"/>
          </a:p>
        </p:txBody>
      </p:sp>
    </p:spTree>
    <p:extLst>
      <p:ext uri="{BB962C8B-B14F-4D97-AF65-F5344CB8AC3E}">
        <p14:creationId xmlns:p14="http://schemas.microsoft.com/office/powerpoint/2010/main" val="3908620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Welcome</a:t>
            </a:r>
          </a:p>
          <a:p>
            <a:r>
              <a:rPr lang="en-GB" dirty="0"/>
              <a:t>Good morning.</a:t>
            </a:r>
          </a:p>
          <a:p>
            <a:endParaRPr lang="en-GB" dirty="0"/>
          </a:p>
          <a:p>
            <a:r>
              <a:rPr lang="en-GB" dirty="0"/>
              <a:t>My name is David Postlethwaite, I work for Banking Circle, a financial services company based in Copenhagen and in Luxemburg</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have been working as both a SQL Server and Oracle DBA for well over 15 years</a:t>
            </a:r>
          </a:p>
          <a:p>
            <a:endParaRPr lang="en-GB" dirty="0"/>
          </a:p>
          <a:p>
            <a:r>
              <a:rPr lang="en-GB" dirty="0"/>
              <a:t>In my current role as well as DBA work I am also </a:t>
            </a:r>
            <a:r>
              <a:rPr lang="en-GB" baseline="0" dirty="0"/>
              <a:t>Azure Administrator , Power BI  admin, automation, PowerShell and anything else my company needs to me  to do.</a:t>
            </a:r>
          </a:p>
          <a:p>
            <a:r>
              <a:rPr lang="en-GB" baseline="0" dirty="0"/>
              <a:t>And now I have become an accidental Fabric admin</a:t>
            </a:r>
          </a:p>
          <a:p>
            <a:endParaRPr lang="en-GB" baseline="0" dirty="0"/>
          </a:p>
          <a:p>
            <a:r>
              <a:rPr lang="en-GB" dirty="0"/>
              <a:t>Previous to being a DBA  I was a developer using .NET, SQL, Access, FoxPro</a:t>
            </a:r>
            <a:r>
              <a:rPr lang="en-GB" baseline="0" dirty="0"/>
              <a:t> and Oracle </a:t>
            </a:r>
          </a:p>
          <a:p>
            <a:endParaRPr lang="en-GB" baseline="0" dirty="0"/>
          </a:p>
          <a:p>
            <a:r>
              <a:rPr lang="en-GB" baseline="0" dirty="0"/>
              <a:t>And way back in time I was a Windows and NetWare administrator.</a:t>
            </a:r>
          </a:p>
          <a:p>
            <a:endParaRPr lang="en-GB" baseline="0"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F153C2-95DF-406E-914B-62CDA018AD6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095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Kusto Query Language</a:t>
            </a:r>
          </a:p>
          <a:p>
            <a:endParaRPr lang="en-GB" dirty="0"/>
          </a:p>
          <a:p>
            <a:r>
              <a:rPr lang="en-GB" dirty="0"/>
              <a:t>Now we have data let’s run some queries</a:t>
            </a:r>
          </a:p>
          <a:p>
            <a:endParaRPr lang="en-GB" dirty="0"/>
          </a:p>
          <a:p>
            <a:r>
              <a:rPr lang="en-GB" dirty="0"/>
              <a:t>Demonstrate</a:t>
            </a:r>
          </a:p>
          <a:p>
            <a:endParaRPr lang="en-GB" dirty="0"/>
          </a:p>
          <a:p>
            <a:r>
              <a:rPr lang="en-GB" sz="1800" dirty="0">
                <a:effectLst/>
                <a:latin typeface="Aptos" panose="020B0004020202020204" pitchFamily="34" charset="0"/>
                <a:ea typeface="Calibri" panose="020F0502020204030204" pitchFamily="34" charset="0"/>
                <a:cs typeface="Calibri" panose="020F0502020204030204" pitchFamily="34" charset="0"/>
              </a:rPr>
              <a:t>KQL Explanation</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1. click on table name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err="1">
                <a:effectLst/>
                <a:latin typeface="Aptos" panose="020B0004020202020204" pitchFamily="34" charset="0"/>
                <a:ea typeface="Calibri" panose="020F0502020204030204" pitchFamily="34" charset="0"/>
                <a:cs typeface="Calibri" panose="020F0502020204030204" pitchFamily="34" charset="0"/>
              </a:rPr>
              <a:t>AzureDiagnostics</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this is like saying SELECT * FROM </a:t>
            </a:r>
            <a:r>
              <a:rPr lang="en-GB" sz="1800" dirty="0" err="1">
                <a:effectLst/>
                <a:latin typeface="Aptos" panose="020B0004020202020204" pitchFamily="34" charset="0"/>
                <a:ea typeface="Calibri" panose="020F0502020204030204" pitchFamily="34" charset="0"/>
                <a:cs typeface="Calibri" panose="020F0502020204030204" pitchFamily="34" charset="0"/>
              </a:rPr>
              <a:t>AzureDiagnostics</a:t>
            </a:r>
            <a:r>
              <a:rPr lang="en-GB" sz="1800" dirty="0">
                <a:effectLst/>
                <a:latin typeface="Aptos" panose="020B0004020202020204" pitchFamily="34" charset="0"/>
                <a:ea typeface="Calibri" panose="020F0502020204030204" pitchFamily="34" charset="0"/>
                <a:cs typeface="Calibri" panose="020F0502020204030204" pitchFamily="34" charset="0"/>
              </a:rPr>
              <a:t> WHERE 1=1</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2. Add a where clause.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Note you need to add "|" like in PowerShell</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but the equality is like in c#</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err="1">
                <a:effectLst/>
                <a:latin typeface="Aptos" panose="020B0004020202020204" pitchFamily="34" charset="0"/>
                <a:ea typeface="Calibri" panose="020F0502020204030204" pitchFamily="34" charset="0"/>
                <a:cs typeface="Calibri" panose="020F0502020204030204" pitchFamily="34" charset="0"/>
              </a:rPr>
              <a:t>AzureDiagnostics</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Category == '</a:t>
            </a:r>
            <a:r>
              <a:rPr lang="en-GB" sz="1800" dirty="0" err="1">
                <a:effectLst/>
                <a:latin typeface="Aptos" panose="020B0004020202020204" pitchFamily="34" charset="0"/>
                <a:ea typeface="Calibri" panose="020F0502020204030204" pitchFamily="34" charset="0"/>
                <a:cs typeface="Calibri" panose="020F0502020204030204" pitchFamily="34" charset="0"/>
              </a:rPr>
              <a:t>SQLSecurityAuditEvents</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this is like saying SELECT * FROM </a:t>
            </a:r>
            <a:r>
              <a:rPr lang="en-GB" sz="1800" dirty="0" err="1">
                <a:effectLst/>
                <a:latin typeface="Aptos" panose="020B0004020202020204" pitchFamily="34" charset="0"/>
                <a:ea typeface="Calibri" panose="020F0502020204030204" pitchFamily="34" charset="0"/>
                <a:cs typeface="Calibri" panose="020F0502020204030204" pitchFamily="34" charset="0"/>
              </a:rPr>
              <a:t>AzureDiagnostics</a:t>
            </a:r>
            <a:r>
              <a:rPr lang="en-GB" sz="1800" dirty="0">
                <a:effectLst/>
                <a:latin typeface="Aptos" panose="020B0004020202020204" pitchFamily="34" charset="0"/>
                <a:ea typeface="Calibri" panose="020F0502020204030204" pitchFamily="34" charset="0"/>
                <a:cs typeface="Calibri" panose="020F0502020204030204" pitchFamily="34" charset="0"/>
              </a:rPr>
              <a:t> WHERE Category = '</a:t>
            </a:r>
            <a:r>
              <a:rPr lang="en-GB" sz="1800" dirty="0" err="1">
                <a:effectLst/>
                <a:latin typeface="Aptos" panose="020B0004020202020204" pitchFamily="34" charset="0"/>
                <a:ea typeface="Calibri" panose="020F0502020204030204" pitchFamily="34" charset="0"/>
                <a:cs typeface="Calibri" panose="020F0502020204030204" pitchFamily="34" charset="0"/>
              </a:rPr>
              <a:t>SQLSecurityAuditEvents</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3. We can add more where clauses</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err="1">
                <a:effectLst/>
                <a:latin typeface="Aptos" panose="020B0004020202020204" pitchFamily="34" charset="0"/>
                <a:ea typeface="Calibri" panose="020F0502020204030204" pitchFamily="34" charset="0"/>
                <a:cs typeface="Calibri" panose="020F0502020204030204" pitchFamily="34" charset="0"/>
              </a:rPr>
              <a:t>AzureDiagnostics</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Category == '</a:t>
            </a:r>
            <a:r>
              <a:rPr lang="en-GB" sz="1800" dirty="0" err="1">
                <a:effectLst/>
                <a:latin typeface="Aptos" panose="020B0004020202020204" pitchFamily="34" charset="0"/>
                <a:ea typeface="Calibri" panose="020F0502020204030204" pitchFamily="34" charset="0"/>
                <a:cs typeface="Calibri" panose="020F0502020204030204" pitchFamily="34" charset="0"/>
              </a:rPr>
              <a:t>SQLSecurityAuditEvents</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a:t>
            </a:r>
            <a:r>
              <a:rPr lang="en-GB" sz="1800" dirty="0" err="1">
                <a:effectLst/>
                <a:latin typeface="Aptos" panose="020B0004020202020204" pitchFamily="34" charset="0"/>
                <a:ea typeface="Calibri" panose="020F0502020204030204" pitchFamily="34" charset="0"/>
                <a:cs typeface="Calibri" panose="020F0502020204030204" pitchFamily="34" charset="0"/>
              </a:rPr>
              <a:t>TimeGenerated</a:t>
            </a:r>
            <a:r>
              <a:rPr lang="en-GB" sz="1800" dirty="0">
                <a:effectLst/>
                <a:latin typeface="Aptos" panose="020B0004020202020204" pitchFamily="34" charset="0"/>
                <a:ea typeface="Calibri" panose="020F0502020204030204" pitchFamily="34" charset="0"/>
                <a:cs typeface="Calibri" panose="020F0502020204030204" pitchFamily="34" charset="0"/>
              </a:rPr>
              <a:t> &gt; ago(24h)</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OR</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err="1">
                <a:effectLst/>
                <a:latin typeface="Aptos" panose="020B0004020202020204" pitchFamily="34" charset="0"/>
                <a:ea typeface="Calibri" panose="020F0502020204030204" pitchFamily="34" charset="0"/>
                <a:cs typeface="Calibri" panose="020F0502020204030204" pitchFamily="34" charset="0"/>
              </a:rPr>
              <a:t>AzureDiagnostics</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Category == '</a:t>
            </a:r>
            <a:r>
              <a:rPr lang="en-GB" sz="1800" dirty="0" err="1">
                <a:effectLst/>
                <a:latin typeface="Aptos" panose="020B0004020202020204" pitchFamily="34" charset="0"/>
                <a:ea typeface="Calibri" panose="020F0502020204030204" pitchFamily="34" charset="0"/>
                <a:cs typeface="Calibri" panose="020F0502020204030204" pitchFamily="34" charset="0"/>
              </a:rPr>
              <a:t>SQLSecurityAuditEvents</a:t>
            </a:r>
            <a:r>
              <a:rPr lang="en-GB" sz="1800" dirty="0">
                <a:effectLst/>
                <a:latin typeface="Aptos" panose="020B0004020202020204" pitchFamily="34" charset="0"/>
                <a:ea typeface="Calibri" panose="020F0502020204030204" pitchFamily="34" charset="0"/>
                <a:cs typeface="Calibri" panose="020F0502020204030204" pitchFamily="34" charset="0"/>
              </a:rPr>
              <a:t>' and where </a:t>
            </a:r>
            <a:r>
              <a:rPr lang="en-GB" sz="1800" dirty="0" err="1">
                <a:effectLst/>
                <a:latin typeface="Aptos" panose="020B0004020202020204" pitchFamily="34" charset="0"/>
                <a:ea typeface="Calibri" panose="020F0502020204030204" pitchFamily="34" charset="0"/>
                <a:cs typeface="Calibri" panose="020F0502020204030204" pitchFamily="34" charset="0"/>
              </a:rPr>
              <a:t>TimeGenerated</a:t>
            </a:r>
            <a:r>
              <a:rPr lang="en-GB" sz="1800" dirty="0">
                <a:effectLst/>
                <a:latin typeface="Aptos" panose="020B0004020202020204" pitchFamily="34" charset="0"/>
                <a:ea typeface="Calibri" panose="020F0502020204030204" pitchFamily="34" charset="0"/>
                <a:cs typeface="Calibri" panose="020F0502020204030204" pitchFamily="34" charset="0"/>
              </a:rPr>
              <a:t> &gt; ago(24h)</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4. limit the columns returned</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err="1">
                <a:effectLst/>
                <a:latin typeface="Aptos" panose="020B0004020202020204" pitchFamily="34" charset="0"/>
                <a:ea typeface="Calibri" panose="020F0502020204030204" pitchFamily="34" charset="0"/>
                <a:cs typeface="Calibri" panose="020F0502020204030204" pitchFamily="34" charset="0"/>
              </a:rPr>
              <a:t>AzureDiagnostics</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Category == '</a:t>
            </a:r>
            <a:r>
              <a:rPr lang="en-GB" sz="1800" dirty="0" err="1">
                <a:effectLst/>
                <a:latin typeface="Aptos" panose="020B0004020202020204" pitchFamily="34" charset="0"/>
                <a:ea typeface="Calibri" panose="020F0502020204030204" pitchFamily="34" charset="0"/>
                <a:cs typeface="Calibri" panose="020F0502020204030204" pitchFamily="34" charset="0"/>
              </a:rPr>
              <a:t>SQLSecurityAuditEvents</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a:t>
            </a:r>
            <a:r>
              <a:rPr lang="en-GB" sz="1800" dirty="0" err="1">
                <a:effectLst/>
                <a:latin typeface="Aptos" panose="020B0004020202020204" pitchFamily="34" charset="0"/>
                <a:ea typeface="Calibri" panose="020F0502020204030204" pitchFamily="34" charset="0"/>
                <a:cs typeface="Calibri" panose="020F0502020204030204" pitchFamily="34" charset="0"/>
              </a:rPr>
              <a:t>TimeGenerated</a:t>
            </a:r>
            <a:r>
              <a:rPr lang="en-GB" sz="1800" dirty="0">
                <a:effectLst/>
                <a:latin typeface="Aptos" panose="020B0004020202020204" pitchFamily="34" charset="0"/>
                <a:ea typeface="Calibri" panose="020F0502020204030204" pitchFamily="34" charset="0"/>
                <a:cs typeface="Calibri" panose="020F0502020204030204" pitchFamily="34" charset="0"/>
              </a:rPr>
              <a:t> &gt; ago(24h)</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project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r>
              <a:rPr lang="en-GB" sz="1800" dirty="0" err="1">
                <a:effectLst/>
                <a:latin typeface="Aptos" panose="020B0004020202020204" pitchFamily="34" charset="0"/>
                <a:ea typeface="Calibri" panose="020F0502020204030204" pitchFamily="34" charset="0"/>
                <a:cs typeface="Calibri" panose="020F0502020204030204" pitchFamily="34" charset="0"/>
              </a:rPr>
              <a:t>event_time_t</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r>
              <a:rPr lang="en-GB" sz="1800" dirty="0" err="1">
                <a:effectLst/>
                <a:latin typeface="Aptos" panose="020B0004020202020204" pitchFamily="34" charset="0"/>
                <a:ea typeface="Calibri" panose="020F0502020204030204" pitchFamily="34" charset="0"/>
                <a:cs typeface="Calibri" panose="020F0502020204030204" pitchFamily="34" charset="0"/>
              </a:rPr>
              <a:t>statement_s</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r>
              <a:rPr lang="en-GB" sz="1800" dirty="0" err="1">
                <a:effectLst/>
                <a:latin typeface="Aptos" panose="020B0004020202020204" pitchFamily="34" charset="0"/>
                <a:ea typeface="Calibri" panose="020F0502020204030204" pitchFamily="34" charset="0"/>
                <a:cs typeface="Calibri" panose="020F0502020204030204" pitchFamily="34" charset="0"/>
              </a:rPr>
              <a:t>succeeded_s</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r>
              <a:rPr lang="en-GB" sz="1800" dirty="0" err="1">
                <a:effectLst/>
                <a:latin typeface="Aptos" panose="020B0004020202020204" pitchFamily="34" charset="0"/>
                <a:ea typeface="Calibri" panose="020F0502020204030204" pitchFamily="34" charset="0"/>
                <a:cs typeface="Calibri" panose="020F0502020204030204" pitchFamily="34" charset="0"/>
              </a:rPr>
              <a:t>affected_rows_d</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r>
              <a:rPr lang="en-GB" sz="1800" dirty="0" err="1">
                <a:effectLst/>
                <a:latin typeface="Aptos" panose="020B0004020202020204" pitchFamily="34" charset="0"/>
                <a:ea typeface="Calibri" panose="020F0502020204030204" pitchFamily="34" charset="0"/>
                <a:cs typeface="Calibri" panose="020F0502020204030204" pitchFamily="34" charset="0"/>
              </a:rPr>
              <a:t>server_principal_name_s</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r>
              <a:rPr lang="en-GB" sz="1800" dirty="0" err="1">
                <a:effectLst/>
                <a:latin typeface="Aptos" panose="020B0004020202020204" pitchFamily="34" charset="0"/>
                <a:ea typeface="Calibri" panose="020F0502020204030204" pitchFamily="34" charset="0"/>
                <a:cs typeface="Calibri" panose="020F0502020204030204" pitchFamily="34" charset="0"/>
              </a:rPr>
              <a:t>client_ip_s</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r>
              <a:rPr lang="en-GB" sz="1800" dirty="0" err="1">
                <a:effectLst/>
                <a:latin typeface="Aptos" panose="020B0004020202020204" pitchFamily="34" charset="0"/>
                <a:ea typeface="Calibri" panose="020F0502020204030204" pitchFamily="34" charset="0"/>
                <a:cs typeface="Calibri" panose="020F0502020204030204" pitchFamily="34" charset="0"/>
              </a:rPr>
              <a:t>application_name_s</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r>
              <a:rPr lang="en-GB" sz="1800" dirty="0" err="1">
                <a:effectLst/>
                <a:latin typeface="Aptos" panose="020B0004020202020204" pitchFamily="34" charset="0"/>
                <a:ea typeface="Calibri" panose="020F0502020204030204" pitchFamily="34" charset="0"/>
                <a:cs typeface="Calibri" panose="020F0502020204030204" pitchFamily="34" charset="0"/>
              </a:rPr>
              <a:t>additional_information_s</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r>
              <a:rPr lang="en-GB" sz="1800" dirty="0" err="1">
                <a:effectLst/>
                <a:latin typeface="Aptos" panose="020B0004020202020204" pitchFamily="34" charset="0"/>
                <a:ea typeface="Calibri" panose="020F0502020204030204" pitchFamily="34" charset="0"/>
                <a:cs typeface="Calibri" panose="020F0502020204030204" pitchFamily="34" charset="0"/>
              </a:rPr>
              <a:t>data_sensitivity_information_s</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5. order the data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order by </a:t>
            </a:r>
            <a:r>
              <a:rPr lang="en-GB" sz="1800" dirty="0" err="1">
                <a:effectLst/>
                <a:latin typeface="Aptos" panose="020B0004020202020204" pitchFamily="34" charset="0"/>
                <a:ea typeface="Calibri" panose="020F0502020204030204" pitchFamily="34" charset="0"/>
                <a:cs typeface="Calibri" panose="020F0502020204030204" pitchFamily="34" charset="0"/>
              </a:rPr>
              <a:t>event_time_t</a:t>
            </a:r>
            <a:r>
              <a:rPr lang="en-GB" sz="1800" dirty="0">
                <a:effectLst/>
                <a:latin typeface="Aptos" panose="020B0004020202020204" pitchFamily="34" charset="0"/>
                <a:ea typeface="Calibri" panose="020F0502020204030204" pitchFamily="34" charset="0"/>
                <a:cs typeface="Calibri" panose="020F0502020204030204" pitchFamily="34" charset="0"/>
              </a:rPr>
              <a:t> </a:t>
            </a:r>
            <a:r>
              <a:rPr lang="en-GB" sz="1800" dirty="0" err="1">
                <a:effectLst/>
                <a:latin typeface="Aptos" panose="020B0004020202020204" pitchFamily="34" charset="0"/>
                <a:ea typeface="Calibri" panose="020F0502020204030204" pitchFamily="34" charset="0"/>
                <a:cs typeface="Calibri" panose="020F0502020204030204" pitchFamily="34" charset="0"/>
              </a:rPr>
              <a:t>desc</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6. Limit the number of rows returned</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take 100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New query</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let start = ago(24h);</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let end = now();</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let </a:t>
            </a:r>
            <a:r>
              <a:rPr lang="en-GB" sz="1800" dirty="0" err="1">
                <a:effectLst/>
                <a:latin typeface="Aptos" panose="020B0004020202020204" pitchFamily="34" charset="0"/>
                <a:ea typeface="Calibri" panose="020F0502020204030204" pitchFamily="34" charset="0"/>
                <a:cs typeface="Calibri" panose="020F0502020204030204" pitchFamily="34" charset="0"/>
              </a:rPr>
              <a:t>timeGrain</a:t>
            </a:r>
            <a:r>
              <a:rPr lang="en-GB" sz="1800" dirty="0">
                <a:effectLst/>
                <a:latin typeface="Aptos" panose="020B0004020202020204" pitchFamily="34" charset="0"/>
                <a:ea typeface="Calibri" panose="020F0502020204030204" pitchFamily="34" charset="0"/>
                <a:cs typeface="Calibri" panose="020F0502020204030204" pitchFamily="34" charset="0"/>
              </a:rPr>
              <a:t>=5m;</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err="1">
                <a:effectLst/>
                <a:latin typeface="Aptos" panose="020B0004020202020204" pitchFamily="34" charset="0"/>
                <a:ea typeface="Calibri" panose="020F0502020204030204" pitchFamily="34" charset="0"/>
                <a:cs typeface="Calibri" panose="020F0502020204030204" pitchFamily="34" charset="0"/>
              </a:rPr>
              <a:t>AzureMetrics</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a:t>
            </a:r>
            <a:r>
              <a:rPr lang="en-GB" sz="1800" dirty="0" err="1">
                <a:effectLst/>
                <a:latin typeface="Aptos" panose="020B0004020202020204" pitchFamily="34" charset="0"/>
                <a:ea typeface="Calibri" panose="020F0502020204030204" pitchFamily="34" charset="0"/>
                <a:cs typeface="Calibri" panose="020F0502020204030204" pitchFamily="34" charset="0"/>
              </a:rPr>
              <a:t>ResourceProvider</a:t>
            </a:r>
            <a:r>
              <a:rPr lang="en-GB" sz="1800" dirty="0">
                <a:effectLst/>
                <a:latin typeface="Aptos" panose="020B0004020202020204" pitchFamily="34" charset="0"/>
                <a:ea typeface="Calibri" panose="020F0502020204030204" pitchFamily="34" charset="0"/>
                <a:cs typeface="Calibri" panose="020F0502020204030204" pitchFamily="34" charset="0"/>
              </a:rPr>
              <a:t> == "MICROSOFT.SQL" and Resource != "MASTER"</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a:t>
            </a:r>
            <a:r>
              <a:rPr lang="en-GB" sz="1800" dirty="0" err="1">
                <a:effectLst/>
                <a:latin typeface="Aptos" panose="020B0004020202020204" pitchFamily="34" charset="0"/>
                <a:ea typeface="Calibri" panose="020F0502020204030204" pitchFamily="34" charset="0"/>
                <a:cs typeface="Calibri" panose="020F0502020204030204" pitchFamily="34" charset="0"/>
              </a:rPr>
              <a:t>TimeGenerated</a:t>
            </a:r>
            <a:r>
              <a:rPr lang="en-GB" sz="1800" dirty="0">
                <a:effectLst/>
                <a:latin typeface="Aptos" panose="020B0004020202020204" pitchFamily="34" charset="0"/>
                <a:ea typeface="Calibri" panose="020F0502020204030204" pitchFamily="34" charset="0"/>
                <a:cs typeface="Calibri" panose="020F0502020204030204" pitchFamily="34" charset="0"/>
              </a:rPr>
              <a:t> &gt; start and </a:t>
            </a:r>
            <a:r>
              <a:rPr lang="en-GB" sz="1800" dirty="0" err="1">
                <a:effectLst/>
                <a:latin typeface="Aptos" panose="020B0004020202020204" pitchFamily="34" charset="0"/>
                <a:ea typeface="Calibri" panose="020F0502020204030204" pitchFamily="34" charset="0"/>
                <a:cs typeface="Calibri" panose="020F0502020204030204" pitchFamily="34" charset="0"/>
              </a:rPr>
              <a:t>TimeGenerated</a:t>
            </a:r>
            <a:r>
              <a:rPr lang="en-GB" sz="1800" dirty="0">
                <a:effectLst/>
                <a:latin typeface="Aptos" panose="020B0004020202020204" pitchFamily="34" charset="0"/>
                <a:ea typeface="Calibri" panose="020F0502020204030204" pitchFamily="34" charset="0"/>
                <a:cs typeface="Calibri" panose="020F0502020204030204" pitchFamily="34" charset="0"/>
              </a:rPr>
              <a:t> &lt; end</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a:t>
            </a:r>
            <a:r>
              <a:rPr lang="en-GB" sz="1800" dirty="0" err="1">
                <a:effectLst/>
                <a:latin typeface="Aptos" panose="020B0004020202020204" pitchFamily="34" charset="0"/>
                <a:ea typeface="Calibri" panose="020F0502020204030204" pitchFamily="34" charset="0"/>
                <a:cs typeface="Calibri" panose="020F0502020204030204" pitchFamily="34" charset="0"/>
              </a:rPr>
              <a:t>MetricName</a:t>
            </a:r>
            <a:r>
              <a:rPr lang="en-GB" sz="1800" dirty="0">
                <a:effectLst/>
                <a:latin typeface="Aptos" panose="020B0004020202020204" pitchFamily="34" charset="0"/>
                <a:ea typeface="Calibri" panose="020F0502020204030204" pitchFamily="34" charset="0"/>
                <a:cs typeface="Calibri" panose="020F0502020204030204" pitchFamily="34" charset="0"/>
              </a:rPr>
              <a:t> == "</a:t>
            </a:r>
            <a:r>
              <a:rPr lang="en-GB" sz="1800" dirty="0" err="1">
                <a:effectLst/>
                <a:latin typeface="Aptos" panose="020B0004020202020204" pitchFamily="34" charset="0"/>
                <a:ea typeface="Calibri" panose="020F0502020204030204" pitchFamily="34" charset="0"/>
                <a:cs typeface="Calibri" panose="020F0502020204030204" pitchFamily="34" charset="0"/>
              </a:rPr>
              <a:t>cpu_percent</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err="1">
                <a:effectLst/>
                <a:latin typeface="Aptos" panose="020B0004020202020204" pitchFamily="34" charset="0"/>
                <a:ea typeface="Calibri" panose="020F0502020204030204" pitchFamily="34" charset="0"/>
                <a:cs typeface="Calibri" panose="020F0502020204030204" pitchFamily="34" charset="0"/>
              </a:rPr>
              <a:t>AzureMetrics</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a:t>
            </a:r>
            <a:r>
              <a:rPr lang="en-GB" sz="1800" dirty="0" err="1">
                <a:effectLst/>
                <a:latin typeface="Aptos" panose="020B0004020202020204" pitchFamily="34" charset="0"/>
                <a:ea typeface="Calibri" panose="020F0502020204030204" pitchFamily="34" charset="0"/>
                <a:cs typeface="Calibri" panose="020F0502020204030204" pitchFamily="34" charset="0"/>
              </a:rPr>
              <a:t>ResourceProvider</a:t>
            </a:r>
            <a:r>
              <a:rPr lang="en-GB" sz="1800" dirty="0">
                <a:effectLst/>
                <a:latin typeface="Aptos" panose="020B0004020202020204" pitchFamily="34" charset="0"/>
                <a:ea typeface="Calibri" panose="020F0502020204030204" pitchFamily="34" charset="0"/>
                <a:cs typeface="Calibri" panose="020F0502020204030204" pitchFamily="34" charset="0"/>
              </a:rPr>
              <a:t> == "MICROSOFT.SQL" and Resource != "MASTER"</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a:t>
            </a:r>
            <a:r>
              <a:rPr lang="en-GB" sz="1800" dirty="0" err="1">
                <a:effectLst/>
                <a:latin typeface="Aptos" panose="020B0004020202020204" pitchFamily="34" charset="0"/>
                <a:ea typeface="Calibri" panose="020F0502020204030204" pitchFamily="34" charset="0"/>
                <a:cs typeface="Calibri" panose="020F0502020204030204" pitchFamily="34" charset="0"/>
              </a:rPr>
              <a:t>TimeGenerated</a:t>
            </a:r>
            <a:r>
              <a:rPr lang="en-GB" sz="1800" dirty="0">
                <a:effectLst/>
                <a:latin typeface="Aptos" panose="020B0004020202020204" pitchFamily="34" charset="0"/>
                <a:ea typeface="Calibri" panose="020F0502020204030204" pitchFamily="34" charset="0"/>
                <a:cs typeface="Calibri" panose="020F0502020204030204" pitchFamily="34" charset="0"/>
              </a:rPr>
              <a:t> &gt; start and </a:t>
            </a:r>
            <a:r>
              <a:rPr lang="en-GB" sz="1800" dirty="0" err="1">
                <a:effectLst/>
                <a:latin typeface="Aptos" panose="020B0004020202020204" pitchFamily="34" charset="0"/>
                <a:ea typeface="Calibri" panose="020F0502020204030204" pitchFamily="34" charset="0"/>
                <a:cs typeface="Calibri" panose="020F0502020204030204" pitchFamily="34" charset="0"/>
              </a:rPr>
              <a:t>TimeGenerated</a:t>
            </a:r>
            <a:r>
              <a:rPr lang="en-GB" sz="1800" dirty="0">
                <a:effectLst/>
                <a:latin typeface="Aptos" panose="020B0004020202020204" pitchFamily="34" charset="0"/>
                <a:ea typeface="Calibri" panose="020F0502020204030204" pitchFamily="34" charset="0"/>
                <a:cs typeface="Calibri" panose="020F0502020204030204" pitchFamily="34" charset="0"/>
              </a:rPr>
              <a:t> &lt; end</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a:t>
            </a:r>
            <a:r>
              <a:rPr lang="en-GB" sz="1800" dirty="0" err="1">
                <a:effectLst/>
                <a:latin typeface="Aptos" panose="020B0004020202020204" pitchFamily="34" charset="0"/>
                <a:ea typeface="Calibri" panose="020F0502020204030204" pitchFamily="34" charset="0"/>
                <a:cs typeface="Calibri" panose="020F0502020204030204" pitchFamily="34" charset="0"/>
              </a:rPr>
              <a:t>MetricName</a:t>
            </a:r>
            <a:r>
              <a:rPr lang="en-GB" sz="1800" dirty="0">
                <a:effectLst/>
                <a:latin typeface="Aptos" panose="020B0004020202020204" pitchFamily="34" charset="0"/>
                <a:ea typeface="Calibri" panose="020F0502020204030204" pitchFamily="34" charset="0"/>
                <a:cs typeface="Calibri" panose="020F0502020204030204" pitchFamily="34" charset="0"/>
              </a:rPr>
              <a:t> == "</a:t>
            </a:r>
            <a:r>
              <a:rPr lang="en-GB" sz="1800" dirty="0" err="1">
                <a:effectLst/>
                <a:latin typeface="Aptos" panose="020B0004020202020204" pitchFamily="34" charset="0"/>
                <a:ea typeface="Calibri" panose="020F0502020204030204" pitchFamily="34" charset="0"/>
                <a:cs typeface="Calibri" panose="020F0502020204030204" pitchFamily="34" charset="0"/>
              </a:rPr>
              <a:t>cpu_percent</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summarize </a:t>
            </a:r>
            <a:r>
              <a:rPr lang="en-GB" sz="1800" dirty="0" err="1">
                <a:effectLst/>
                <a:latin typeface="Aptos" panose="020B0004020202020204" pitchFamily="34" charset="0"/>
                <a:ea typeface="Calibri" panose="020F0502020204030204" pitchFamily="34" charset="0"/>
                <a:cs typeface="Calibri" panose="020F0502020204030204" pitchFamily="34" charset="0"/>
              </a:rPr>
              <a:t>avg</a:t>
            </a:r>
            <a:r>
              <a:rPr lang="en-GB" sz="1800" dirty="0">
                <a:effectLst/>
                <a:latin typeface="Aptos" panose="020B0004020202020204" pitchFamily="34" charset="0"/>
                <a:ea typeface="Calibri" panose="020F0502020204030204" pitchFamily="34" charset="0"/>
                <a:cs typeface="Calibri" panose="020F0502020204030204" pitchFamily="34" charset="0"/>
              </a:rPr>
              <a:t>(Average) by Resource, bin(</a:t>
            </a:r>
            <a:r>
              <a:rPr lang="en-GB" sz="1800" dirty="0" err="1">
                <a:effectLst/>
                <a:latin typeface="Aptos" panose="020B0004020202020204" pitchFamily="34" charset="0"/>
                <a:ea typeface="Calibri" panose="020F0502020204030204" pitchFamily="34" charset="0"/>
                <a:cs typeface="Calibri" panose="020F0502020204030204" pitchFamily="34" charset="0"/>
              </a:rPr>
              <a:t>TimeGenerated</a:t>
            </a:r>
            <a:r>
              <a:rPr lang="en-GB" sz="1800" dirty="0">
                <a:effectLst/>
                <a:latin typeface="Aptos" panose="020B0004020202020204" pitchFamily="34" charset="0"/>
                <a:ea typeface="Calibri" panose="020F0502020204030204" pitchFamily="34" charset="0"/>
                <a:cs typeface="Calibri" panose="020F0502020204030204" pitchFamily="34" charset="0"/>
              </a:rPr>
              <a:t>, </a:t>
            </a:r>
            <a:r>
              <a:rPr lang="en-GB" sz="1800" dirty="0" err="1">
                <a:effectLst/>
                <a:latin typeface="Aptos" panose="020B0004020202020204" pitchFamily="34" charset="0"/>
                <a:ea typeface="Calibri" panose="020F0502020204030204" pitchFamily="34" charset="0"/>
                <a:cs typeface="Calibri" panose="020F0502020204030204" pitchFamily="34" charset="0"/>
              </a:rPr>
              <a:t>max_of</a:t>
            </a:r>
            <a:r>
              <a:rPr lang="en-GB" sz="1800" dirty="0">
                <a:effectLst/>
                <a:latin typeface="Aptos" panose="020B0004020202020204" pitchFamily="34" charset="0"/>
                <a:ea typeface="Calibri" panose="020F0502020204030204" pitchFamily="34" charset="0"/>
                <a:cs typeface="Calibri" panose="020F0502020204030204" pitchFamily="34" charset="0"/>
              </a:rPr>
              <a:t>(</a:t>
            </a:r>
            <a:r>
              <a:rPr lang="en-GB" sz="1800" dirty="0" err="1">
                <a:effectLst/>
                <a:latin typeface="Aptos" panose="020B0004020202020204" pitchFamily="34" charset="0"/>
                <a:ea typeface="Calibri" panose="020F0502020204030204" pitchFamily="34" charset="0"/>
                <a:cs typeface="Calibri" panose="020F0502020204030204" pitchFamily="34" charset="0"/>
              </a:rPr>
              <a:t>timeGrain</a:t>
            </a:r>
            <a:r>
              <a:rPr lang="en-GB" sz="1800" dirty="0">
                <a:effectLst/>
                <a:latin typeface="Aptos" panose="020B0004020202020204" pitchFamily="34" charset="0"/>
                <a:ea typeface="Calibri" panose="020F0502020204030204" pitchFamily="34" charset="0"/>
                <a:cs typeface="Calibri" panose="020F0502020204030204" pitchFamily="34" charset="0"/>
              </a:rPr>
              <a:t>, 1m))</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render </a:t>
            </a:r>
            <a:r>
              <a:rPr lang="en-GB" sz="1800" dirty="0" err="1">
                <a:effectLst/>
                <a:latin typeface="Aptos" panose="020B0004020202020204" pitchFamily="34" charset="0"/>
                <a:ea typeface="Calibri" panose="020F0502020204030204" pitchFamily="34" charset="0"/>
                <a:cs typeface="Calibri" panose="020F0502020204030204" pitchFamily="34" charset="0"/>
              </a:rPr>
              <a:t>timechart</a:t>
            </a:r>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New Query</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find the top 5 max</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err="1">
                <a:effectLst/>
                <a:latin typeface="Aptos" panose="020B0004020202020204" pitchFamily="34" charset="0"/>
                <a:ea typeface="Calibri" panose="020F0502020204030204" pitchFamily="34" charset="0"/>
                <a:cs typeface="Calibri" panose="020F0502020204030204" pitchFamily="34" charset="0"/>
              </a:rPr>
              <a:t>AzureMetrics</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a:t>
            </a:r>
            <a:r>
              <a:rPr lang="en-GB" sz="1800" dirty="0" err="1">
                <a:effectLst/>
                <a:latin typeface="Aptos" panose="020B0004020202020204" pitchFamily="34" charset="0"/>
                <a:ea typeface="Calibri" panose="020F0502020204030204" pitchFamily="34" charset="0"/>
                <a:cs typeface="Calibri" panose="020F0502020204030204" pitchFamily="34" charset="0"/>
              </a:rPr>
              <a:t>ResourceProvider</a:t>
            </a:r>
            <a:r>
              <a:rPr lang="en-GB" sz="1800" dirty="0">
                <a:effectLst/>
                <a:latin typeface="Aptos" panose="020B0004020202020204" pitchFamily="34" charset="0"/>
                <a:ea typeface="Calibri" panose="020F0502020204030204" pitchFamily="34" charset="0"/>
                <a:cs typeface="Calibri" panose="020F0502020204030204" pitchFamily="34" charset="0"/>
              </a:rPr>
              <a:t> == "MICROSOFT.SQL" and Resource != "MASTER"</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a:t>
            </a:r>
            <a:r>
              <a:rPr lang="en-GB" sz="1800" dirty="0" err="1">
                <a:effectLst/>
                <a:latin typeface="Aptos" panose="020B0004020202020204" pitchFamily="34" charset="0"/>
                <a:ea typeface="Calibri" panose="020F0502020204030204" pitchFamily="34" charset="0"/>
                <a:cs typeface="Calibri" panose="020F0502020204030204" pitchFamily="34" charset="0"/>
              </a:rPr>
              <a:t>TimeGenerated</a:t>
            </a:r>
            <a:r>
              <a:rPr lang="en-GB" sz="1800" dirty="0">
                <a:effectLst/>
                <a:latin typeface="Aptos" panose="020B0004020202020204" pitchFamily="34" charset="0"/>
                <a:ea typeface="Calibri" panose="020F0502020204030204" pitchFamily="34" charset="0"/>
                <a:cs typeface="Calibri" panose="020F0502020204030204" pitchFamily="34" charset="0"/>
              </a:rPr>
              <a:t> &gt; ago(4h)</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where </a:t>
            </a:r>
            <a:r>
              <a:rPr lang="en-GB" sz="1800" dirty="0" err="1">
                <a:effectLst/>
                <a:latin typeface="Aptos" panose="020B0004020202020204" pitchFamily="34" charset="0"/>
                <a:ea typeface="Calibri" panose="020F0502020204030204" pitchFamily="34" charset="0"/>
                <a:cs typeface="Calibri" panose="020F0502020204030204" pitchFamily="34" charset="0"/>
              </a:rPr>
              <a:t>MetricName</a:t>
            </a:r>
            <a:r>
              <a:rPr lang="en-GB" sz="1800" dirty="0">
                <a:effectLst/>
                <a:latin typeface="Aptos" panose="020B0004020202020204" pitchFamily="34" charset="0"/>
                <a:ea typeface="Calibri" panose="020F0502020204030204" pitchFamily="34" charset="0"/>
                <a:cs typeface="Calibri" panose="020F0502020204030204" pitchFamily="34" charset="0"/>
              </a:rPr>
              <a:t> == "</a:t>
            </a:r>
            <a:r>
              <a:rPr lang="en-GB" sz="1800" dirty="0" err="1">
                <a:effectLst/>
                <a:latin typeface="Aptos" panose="020B0004020202020204" pitchFamily="34" charset="0"/>
                <a:ea typeface="Calibri" panose="020F0502020204030204" pitchFamily="34" charset="0"/>
                <a:cs typeface="Calibri" panose="020F0502020204030204" pitchFamily="34" charset="0"/>
              </a:rPr>
              <a:t>cpu_percent</a:t>
            </a:r>
            <a:r>
              <a:rPr lang="en-GB" sz="1800" dirty="0">
                <a:effectLst/>
                <a:latin typeface="Aptos" panose="020B0004020202020204" pitchFamily="34" charset="0"/>
                <a:ea typeface="Calibri" panose="020F0502020204030204" pitchFamily="34" charset="0"/>
                <a:cs typeface="Calibri" panose="020F0502020204030204" pitchFamily="34" charset="0"/>
              </a:rPr>
              <a: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top 5 by Maximum</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|project </a:t>
            </a:r>
            <a:r>
              <a:rPr lang="en-GB" sz="1800" dirty="0" err="1">
                <a:effectLst/>
                <a:latin typeface="Aptos" panose="020B0004020202020204" pitchFamily="34" charset="0"/>
                <a:ea typeface="Calibri" panose="020F0502020204030204" pitchFamily="34" charset="0"/>
                <a:cs typeface="Calibri" panose="020F0502020204030204" pitchFamily="34" charset="0"/>
              </a:rPr>
              <a:t>TimeGenerated,Maximum,Minimum</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err="1">
                <a:effectLst/>
                <a:latin typeface="Aptos" panose="020B0004020202020204" pitchFamily="34" charset="0"/>
                <a:ea typeface="Calibri" panose="020F0502020204030204" pitchFamily="34" charset="0"/>
                <a:cs typeface="Calibri" panose="020F0502020204030204" pitchFamily="34" charset="0"/>
              </a:rPr>
              <a:t>AzureMetrics</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distinct </a:t>
            </a:r>
            <a:r>
              <a:rPr lang="en-GB" sz="1800" dirty="0" err="1">
                <a:effectLst/>
                <a:latin typeface="Aptos" panose="020B0004020202020204" pitchFamily="34" charset="0"/>
                <a:ea typeface="Calibri" panose="020F0502020204030204" pitchFamily="34" charset="0"/>
                <a:cs typeface="Calibri" panose="020F0502020204030204" pitchFamily="34" charset="0"/>
              </a:rPr>
              <a:t>MetricName</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err="1">
                <a:effectLst/>
                <a:latin typeface="Aptos" panose="020B0004020202020204" pitchFamily="34" charset="0"/>
                <a:ea typeface="Calibri" panose="020F0502020204030204" pitchFamily="34" charset="0"/>
                <a:cs typeface="Calibri" panose="020F0502020204030204" pitchFamily="34" charset="0"/>
              </a:rPr>
              <a:t>AzureMetrics</a:t>
            </a:r>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count</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US" sz="1800" dirty="0">
                <a:solidFill>
                  <a:srgbClr val="000000"/>
                </a:solidFill>
                <a:effectLst/>
                <a:latin typeface="Aptos" panose="020B0004020202020204" pitchFamily="34" charset="0"/>
                <a:ea typeface="Calibri" panose="020F0502020204030204" pitchFamily="34" charset="0"/>
                <a:cs typeface="Calibri" panose="020F0502020204030204" pitchFamily="34" charset="0"/>
              </a:rPr>
              <a:t>Tak / Thank you</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US" sz="1800" dirty="0">
                <a:solidFill>
                  <a:srgbClr val="000000"/>
                </a:solidFill>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US" sz="1800" dirty="0">
                <a:solidFill>
                  <a:srgbClr val="000000"/>
                </a:solidFill>
                <a:effectLst/>
                <a:latin typeface="Aptos" panose="020B0004020202020204" pitchFamily="34" charset="0"/>
                <a:ea typeface="Calibri" panose="020F0502020204030204" pitchFamily="34" charset="0"/>
                <a:cs typeface="Calibri" panose="020F0502020204030204" pitchFamily="34" charset="0"/>
              </a:rPr>
              <a:t>David</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US" sz="1800" dirty="0">
                <a:solidFill>
                  <a:srgbClr val="000000"/>
                </a:solidFill>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US" sz="1800" dirty="0">
                <a:solidFill>
                  <a:srgbClr val="000000"/>
                </a:solidFill>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US" sz="1800" dirty="0">
                <a:solidFill>
                  <a:srgbClr val="0F3A4C"/>
                </a:solidFill>
                <a:effectLst/>
                <a:latin typeface="DIN Next Rounded LT Pro"/>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US" sz="1800" dirty="0">
                <a:solidFill>
                  <a:srgbClr val="0F3A4C"/>
                </a:solidFill>
                <a:effectLst/>
                <a:latin typeface="Aptos" panose="020B0004020202020204" pitchFamily="34" charset="0"/>
                <a:ea typeface="Calibri" panose="020F0502020204030204" pitchFamily="34" charset="0"/>
                <a:cs typeface="Calibri" panose="020F0502020204030204" pitchFamily="34" charset="0"/>
              </a:rPr>
              <a:t>David Postlethwaite</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US" sz="1800" dirty="0">
                <a:solidFill>
                  <a:srgbClr val="107B5B"/>
                </a:solidFill>
                <a:effectLst/>
                <a:latin typeface="Aptos" panose="020B0004020202020204" pitchFamily="34" charset="0"/>
                <a:ea typeface="Calibri" panose="020F0502020204030204" pitchFamily="34" charset="0"/>
                <a:cs typeface="Calibri" panose="020F0502020204030204" pitchFamily="34" charset="0"/>
              </a:rPr>
              <a:t>Database Administrator</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US" sz="1800" dirty="0">
                <a:solidFill>
                  <a:srgbClr val="000000"/>
                </a:solidFill>
                <a:effectLst/>
                <a:latin typeface="Calibri Light" panose="020F030202020403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US" sz="1800" dirty="0">
                <a:solidFill>
                  <a:srgbClr val="000000"/>
                </a:solidFill>
                <a:effectLst/>
                <a:latin typeface="Calibri Light" panose="020F0302020204030204" pitchFamily="34" charset="0"/>
                <a:ea typeface="Calibri" panose="020F0502020204030204" pitchFamily="34" charset="0"/>
                <a:cs typeface="Calibri" panose="020F0502020204030204" pitchFamily="34" charset="0"/>
              </a:rPr>
              <a:t>+45 31 69 12 61</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US" sz="1800" dirty="0" err="1">
                <a:solidFill>
                  <a:srgbClr val="000000"/>
                </a:solidFill>
                <a:effectLst/>
                <a:latin typeface="Calibri Light" panose="020F0302020204030204" pitchFamily="34" charset="0"/>
                <a:ea typeface="Calibri" panose="020F0502020204030204" pitchFamily="34" charset="0"/>
                <a:cs typeface="Calibri" panose="020F0502020204030204" pitchFamily="34" charset="0"/>
              </a:rPr>
              <a:t>Lautrupsgade</a:t>
            </a:r>
            <a:r>
              <a:rPr lang="en-US" sz="1800" dirty="0">
                <a:solidFill>
                  <a:srgbClr val="000000"/>
                </a:solidFill>
                <a:effectLst/>
                <a:latin typeface="Calibri Light" panose="020F0302020204030204" pitchFamily="34" charset="0"/>
                <a:ea typeface="Calibri" panose="020F0502020204030204" pitchFamily="34" charset="0"/>
                <a:cs typeface="Calibri" panose="020F0502020204030204" pitchFamily="34" charset="0"/>
              </a:rPr>
              <a:t> 15, 2150 Copenhagen Denmark</a:t>
            </a:r>
            <a:br>
              <a:rPr lang="en-US" sz="1800" dirty="0">
                <a:solidFill>
                  <a:srgbClr val="000000"/>
                </a:solidFill>
                <a:effectLst/>
                <a:latin typeface="Calibri Light" panose="020F0302020204030204" pitchFamily="34" charset="0"/>
                <a:ea typeface="Calibri" panose="020F0502020204030204" pitchFamily="34" charset="0"/>
                <a:cs typeface="Calibri" panose="020F0502020204030204" pitchFamily="34" charset="0"/>
              </a:rPr>
            </a:br>
            <a:r>
              <a:rPr lang="en-US" sz="1800" u="sng" dirty="0">
                <a:solidFill>
                  <a:srgbClr val="954F72"/>
                </a:solidFill>
                <a:effectLst/>
                <a:latin typeface="Calibri Light" panose="020F0302020204030204" pitchFamily="34" charset="0"/>
                <a:ea typeface="Calibri" panose="020F0502020204030204" pitchFamily="34" charset="0"/>
                <a:cs typeface="Calibri" panose="020F0502020204030204" pitchFamily="34" charset="0"/>
                <a:hlinkClick r:id="rId3"/>
              </a:rPr>
              <a:t>bankingcircle.com</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solidFill>
                  <a:srgbClr val="000000"/>
                </a:solidFill>
                <a:effectLst/>
                <a:latin typeface="Calibri Light" panose="020F030202020403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solidFill>
                  <a:srgbClr val="000000"/>
                </a:solidFill>
                <a:effectLst/>
                <a:latin typeface="Calibri Light" panose="020F030202020403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solidFill>
                  <a:srgbClr val="000000"/>
                </a:solidFill>
                <a:effectLst/>
                <a:latin typeface="Aptos" panose="020B0004020202020204" pitchFamily="34" charset="0"/>
                <a:ea typeface="Calibri" panose="020F0502020204030204" pitchFamily="34" charset="0"/>
                <a:cs typeface="Calibri" panose="020F0502020204030204" pitchFamily="34" charset="0"/>
              </a:rPr>
              <a:t>THE PAYMENTS BANK</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solidFill>
                  <a:srgbClr val="000000"/>
                </a:solidFill>
                <a:effectLst/>
                <a:latin typeface="Aptos" panose="020B0004020202020204" pitchFamily="34" charset="0"/>
                <a:ea typeface="Calibri" panose="020F0502020204030204" pitchFamily="34" charset="0"/>
                <a:cs typeface="Calibri" panose="020F0502020204030204" pitchFamily="34" charset="0"/>
              </a:rPr>
              <a:t>FOR THE NEW ECONOMY</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Aptos" panose="020B0004020202020204" pitchFamily="34" charset="0"/>
                <a:ea typeface="Calibri" panose="020F0502020204030204" pitchFamily="34" charset="0"/>
                <a:cs typeface="Calibri" panose="020F0502020204030204" pitchFamily="34" charset="0"/>
              </a:rPr>
              <a:t>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r>
              <a:rPr lang="en-GB" sz="1800" dirty="0">
                <a:effectLst/>
                <a:latin typeface="Calibri" panose="020F0502020204030204" pitchFamily="34" charset="0"/>
                <a:ea typeface="Times New Roman" panose="02020603050405020304" pitchFamily="18" charset="0"/>
                <a:cs typeface="Calibri" panose="020F0502020204030204" pitchFamily="34" charset="0"/>
              </a:rPr>
              <a:t>Banking Circle S.A. is a credit institution under the direct supervision of the Luxembourg Commission of the Financial Sector (</a:t>
            </a:r>
            <a:r>
              <a:rPr lang="en-GB" sz="1800" u="sng" dirty="0">
                <a:solidFill>
                  <a:srgbClr val="467886"/>
                </a:solidFill>
                <a:effectLst/>
                <a:latin typeface="Calibri" panose="020F0502020204030204" pitchFamily="34" charset="0"/>
                <a:ea typeface="Times New Roman" panose="02020603050405020304" pitchFamily="18" charset="0"/>
                <a:cs typeface="Calibri" panose="020F0502020204030204" pitchFamily="34" charset="0"/>
                <a:hlinkClick r:id="rId4"/>
              </a:rPr>
              <a:t>www.cssf.lu</a:t>
            </a:r>
            <a:r>
              <a:rPr lang="en-GB" sz="1800" dirty="0">
                <a:effectLst/>
                <a:latin typeface="Calibri" panose="020F0502020204030204" pitchFamily="34" charset="0"/>
                <a:ea typeface="Times New Roman" panose="02020603050405020304" pitchFamily="18" charset="0"/>
                <a:cs typeface="Calibri" panose="020F0502020204030204" pitchFamily="34" charset="0"/>
              </a:rPr>
              <a:t>) with registration number LUB00000408 and business registration number B222.310. For more information on Banking Circle and its branches please visit </a:t>
            </a:r>
            <a:r>
              <a:rPr lang="en-GB" sz="1800" u="sng" dirty="0">
                <a:solidFill>
                  <a:srgbClr val="467886"/>
                </a:solidFill>
                <a:effectLst/>
                <a:latin typeface="Calibri" panose="020F0502020204030204" pitchFamily="34" charset="0"/>
                <a:ea typeface="Times New Roman" panose="02020603050405020304" pitchFamily="18" charset="0"/>
                <a:cs typeface="Calibri" panose="020F0502020204030204" pitchFamily="34" charset="0"/>
                <a:hlinkClick r:id="rId5"/>
              </a:rPr>
              <a:t>https://www.bankingcircle.com/regulatory-information</a:t>
            </a:r>
            <a:r>
              <a:rPr lang="en-GB" sz="1800" dirty="0">
                <a:effectLst/>
                <a:latin typeface="Calibri" panose="020F0502020204030204" pitchFamily="34" charset="0"/>
                <a:ea typeface="Times New Roman" panose="02020603050405020304" pitchFamily="18" charset="0"/>
                <a:cs typeface="Calibri" panose="020F0502020204030204" pitchFamily="34" charset="0"/>
              </a:rPr>
              <a:t> This email may contain confidential and/or privileged information. If you are not the intended recipient (or have received this email by mistake), please notify the sender immediately and destroy this email. Any unauthorised copying, disclosure or distribution of the material in this email is strictly prohibited. Email transmission security and error-free status cannot be guaranteed as information could be intercepted, corrupted, destroyed, delayed, incomplete, or contain viruses. The sender therefore does not accept liability for any errors or omissions in the contents of this message which may arise as a result of email transmission. Banking Circle S.A. is a credit institution under the direct supervision of the Luxembourg Commission of the Financial Sector (</a:t>
            </a:r>
            <a:r>
              <a:rPr lang="en-GB" sz="1800" u="sng" dirty="0">
                <a:solidFill>
                  <a:srgbClr val="467886"/>
                </a:solidFill>
                <a:effectLst/>
                <a:latin typeface="Calibri" panose="020F0502020204030204" pitchFamily="34" charset="0"/>
                <a:ea typeface="Times New Roman" panose="02020603050405020304" pitchFamily="18" charset="0"/>
                <a:cs typeface="Calibri" panose="020F0502020204030204" pitchFamily="34" charset="0"/>
                <a:hlinkClick r:id="rId4"/>
              </a:rPr>
              <a:t>www.cssf.lu</a:t>
            </a:r>
            <a:r>
              <a:rPr lang="en-GB" sz="1800" dirty="0">
                <a:effectLst/>
                <a:latin typeface="Calibri" panose="020F0502020204030204" pitchFamily="34" charset="0"/>
                <a:ea typeface="Times New Roman" panose="02020603050405020304" pitchFamily="18" charset="0"/>
                <a:cs typeface="Calibri" panose="020F0502020204030204" pitchFamily="34" charset="0"/>
              </a:rPr>
              <a:t>) with registration number LUB00000408 and business registration number B222.310. For more information on Banking Circle and its branches please visit </a:t>
            </a:r>
            <a:r>
              <a:rPr lang="en-GB" sz="1800" u="sng" dirty="0">
                <a:solidFill>
                  <a:srgbClr val="467886"/>
                </a:solidFill>
                <a:effectLst/>
                <a:latin typeface="Calibri" panose="020F0502020204030204" pitchFamily="34" charset="0"/>
                <a:ea typeface="Times New Roman" panose="02020603050405020304" pitchFamily="18" charset="0"/>
                <a:cs typeface="Calibri" panose="020F0502020204030204" pitchFamily="34" charset="0"/>
                <a:hlinkClick r:id="rId5"/>
              </a:rPr>
              <a:t>https://www.bankingcircle.com/regulatory-information</a:t>
            </a:r>
            <a:r>
              <a:rPr lang="en-GB" sz="1800" dirty="0">
                <a:effectLst/>
                <a:latin typeface="Calibri" panose="020F0502020204030204" pitchFamily="34" charset="0"/>
                <a:ea typeface="Times New Roman" panose="02020603050405020304" pitchFamily="18" charset="0"/>
                <a:cs typeface="Calibri" panose="020F0502020204030204" pitchFamily="34" charset="0"/>
              </a:rPr>
              <a:t> This email may contain confidential and/or privileged information. If you are not the intended recipient (or have received this email by mistake), please notify the sender immediately and destroy this email. Any unauthorised copying, disclosure or distribution of the material in this email is strictly prohibited. Email transmission security and error-free status cannot be guaranteed as information could be intercepted, corrupted, destroyed, delayed, incomplete, or contain viruses. The sender therefore does not accept liability for any errors or omissions in the contents of this message which may arise as a result of email transmission. Banking Circle Denmark, branch of Banking Circle S.A., Luxembourg, CVR-no. 41023821 and registered address at </a:t>
            </a:r>
            <a:r>
              <a:rPr lang="en-GB" sz="1800" dirty="0" err="1">
                <a:effectLst/>
                <a:latin typeface="Calibri" panose="020F0502020204030204" pitchFamily="34" charset="0"/>
                <a:ea typeface="Times New Roman" panose="02020603050405020304" pitchFamily="18" charset="0"/>
                <a:cs typeface="Calibri" panose="020F0502020204030204" pitchFamily="34" charset="0"/>
              </a:rPr>
              <a:t>Lautrupsgade</a:t>
            </a:r>
            <a:r>
              <a:rPr lang="en-GB" sz="1800" dirty="0">
                <a:effectLst/>
                <a:latin typeface="Calibri" panose="020F0502020204030204" pitchFamily="34" charset="0"/>
                <a:ea typeface="Times New Roman" panose="02020603050405020304" pitchFamily="18" charset="0"/>
                <a:cs typeface="Calibri" panose="020F0502020204030204" pitchFamily="34" charset="0"/>
              </a:rPr>
              <a:t> 13-15, DK-2100 Copenhagen, Denmark is a branch of Banking Circle S.A., registered in the Luxembourg </a:t>
            </a:r>
            <a:r>
              <a:rPr lang="en-GB" sz="1800" dirty="0" err="1">
                <a:effectLst/>
                <a:latin typeface="Calibri" panose="020F0502020204030204" pitchFamily="34" charset="0"/>
                <a:ea typeface="Times New Roman" panose="02020603050405020304" pitchFamily="18" charset="0"/>
                <a:cs typeface="Calibri" panose="020F0502020204030204" pitchFamily="34" charset="0"/>
              </a:rPr>
              <a:t>Registre</a:t>
            </a:r>
            <a:r>
              <a:rPr lang="en-GB" sz="1800" dirty="0">
                <a:effectLst/>
                <a:latin typeface="Calibri" panose="020F0502020204030204" pitchFamily="34" charset="0"/>
                <a:ea typeface="Times New Roman" panose="02020603050405020304" pitchFamily="18" charset="0"/>
                <a:cs typeface="Calibri" panose="020F0502020204030204" pitchFamily="34" charset="0"/>
              </a:rPr>
              <a:t> de Commerce et des Sociétés with registration number B222310 </a:t>
            </a:r>
            <a:endParaRPr lang="da-DK" sz="1800" dirty="0">
              <a:effectLst/>
              <a:latin typeface="Aptos" panose="020B0004020202020204" pitchFamily="34" charset="0"/>
              <a:ea typeface="Calibri" panose="020F0502020204030204" pitchFamily="34" charset="0"/>
              <a:cs typeface="Calibri" panose="020F0502020204030204" pitchFamily="34" charset="0"/>
            </a:endParaRPr>
          </a:p>
          <a:p>
            <a:endParaRPr lang="en-GB" dirty="0"/>
          </a:p>
          <a:p>
            <a:r>
              <a:rPr lang="en-GB" dirty="0"/>
              <a:t>Creating extra query windows</a:t>
            </a:r>
          </a:p>
          <a:p>
            <a:r>
              <a:rPr lang="en-GB" dirty="0"/>
              <a:t>Scope</a:t>
            </a:r>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23</a:t>
            </a:fld>
            <a:endParaRPr lang="en-AU"/>
          </a:p>
        </p:txBody>
      </p:sp>
    </p:spTree>
    <p:extLst>
      <p:ext uri="{BB962C8B-B14F-4D97-AF65-F5344CB8AC3E}">
        <p14:creationId xmlns:p14="http://schemas.microsoft.com/office/powerpoint/2010/main" val="1638274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Scop</a:t>
            </a:r>
          </a:p>
          <a:p>
            <a:endParaRPr lang="en-GB" dirty="0"/>
          </a:p>
          <a:p>
            <a:r>
              <a:rPr lang="en-GB" dirty="0"/>
              <a:t>We can change the scope just to point at a particular database</a:t>
            </a:r>
          </a:p>
          <a:p>
            <a:endParaRPr lang="en-GB" dirty="0"/>
          </a:p>
          <a:p>
            <a:r>
              <a:rPr lang="en-GB" dirty="0"/>
              <a:t>BUT you can get different results if you select a database rather than the server</a:t>
            </a:r>
          </a:p>
        </p:txBody>
      </p:sp>
      <p:sp>
        <p:nvSpPr>
          <p:cNvPr id="4" name="Slide Number Placeholder 3"/>
          <p:cNvSpPr>
            <a:spLocks noGrp="1"/>
          </p:cNvSpPr>
          <p:nvPr>
            <p:ph type="sldNum" sz="quarter" idx="5"/>
          </p:nvPr>
        </p:nvSpPr>
        <p:spPr/>
        <p:txBody>
          <a:bodyPr/>
          <a:lstStyle/>
          <a:p>
            <a:fld id="{D9ADF622-C6E9-432D-82BC-E229ACC0E765}" type="slidenum">
              <a:rPr lang="en-AU" smtClean="0"/>
              <a:t>24</a:t>
            </a:fld>
            <a:endParaRPr lang="en-AU"/>
          </a:p>
        </p:txBody>
      </p:sp>
    </p:spTree>
    <p:extLst>
      <p:ext uri="{BB962C8B-B14F-4D97-AF65-F5344CB8AC3E}">
        <p14:creationId xmlns:p14="http://schemas.microsoft.com/office/powerpoint/2010/main" val="2702779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save our queries </a:t>
            </a:r>
          </a:p>
          <a:p>
            <a:endParaRPr lang="en-GB" dirty="0"/>
          </a:p>
          <a:p>
            <a:r>
              <a:rPr lang="en-GB" dirty="0"/>
              <a:t>to a Query Pack to share with others</a:t>
            </a:r>
          </a:p>
        </p:txBody>
      </p:sp>
      <p:sp>
        <p:nvSpPr>
          <p:cNvPr id="4" name="Slide Number Placeholder 3"/>
          <p:cNvSpPr>
            <a:spLocks noGrp="1"/>
          </p:cNvSpPr>
          <p:nvPr>
            <p:ph type="sldNum" sz="quarter" idx="5"/>
          </p:nvPr>
        </p:nvSpPr>
        <p:spPr/>
        <p:txBody>
          <a:bodyPr/>
          <a:lstStyle/>
          <a:p>
            <a:fld id="{D9ADF622-C6E9-432D-82BC-E229ACC0E765}" type="slidenum">
              <a:rPr lang="en-AU" smtClean="0"/>
              <a:t>25</a:t>
            </a:fld>
            <a:endParaRPr lang="en-AU"/>
          </a:p>
        </p:txBody>
      </p:sp>
    </p:spTree>
    <p:extLst>
      <p:ext uri="{BB962C8B-B14F-4D97-AF65-F5344CB8AC3E}">
        <p14:creationId xmlns:p14="http://schemas.microsoft.com/office/powerpoint/2010/main" val="2200010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can start to get more useful information out of our database.</a:t>
            </a:r>
          </a:p>
          <a:p>
            <a:endParaRPr lang="en-GB" dirty="0"/>
          </a:p>
          <a:p>
            <a:r>
              <a:rPr lang="en-GB" dirty="0"/>
              <a:t>Open the Query pack and run a  few more complex queries</a:t>
            </a:r>
          </a:p>
        </p:txBody>
      </p:sp>
      <p:sp>
        <p:nvSpPr>
          <p:cNvPr id="4" name="Slide Number Placeholder 3"/>
          <p:cNvSpPr>
            <a:spLocks noGrp="1"/>
          </p:cNvSpPr>
          <p:nvPr>
            <p:ph type="sldNum" sz="quarter" idx="5"/>
          </p:nvPr>
        </p:nvSpPr>
        <p:spPr/>
        <p:txBody>
          <a:bodyPr/>
          <a:lstStyle/>
          <a:p>
            <a:fld id="{D9ADF622-C6E9-432D-82BC-E229ACC0E765}" type="slidenum">
              <a:rPr lang="en-AU" smtClean="0"/>
              <a:t>26</a:t>
            </a:fld>
            <a:endParaRPr lang="en-AU"/>
          </a:p>
        </p:txBody>
      </p:sp>
    </p:spTree>
    <p:extLst>
      <p:ext uri="{BB962C8B-B14F-4D97-AF65-F5344CB8AC3E}">
        <p14:creationId xmlns:p14="http://schemas.microsoft.com/office/powerpoint/2010/main" val="268429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Audit Log Dashboard</a:t>
            </a:r>
          </a:p>
          <a:p>
            <a:endParaRPr lang="en-GB" b="1" dirty="0"/>
          </a:p>
          <a:p>
            <a:r>
              <a:rPr lang="en-GB" dirty="0"/>
              <a:t>Going back to the database auditing screen</a:t>
            </a:r>
          </a:p>
          <a:p>
            <a:endParaRPr lang="en-GB" dirty="0"/>
          </a:p>
          <a:p>
            <a:r>
              <a:rPr lang="en-GB" dirty="0"/>
              <a:t>Now that we have enabled database Auditing a new option appears at the top “View Audit Logs”</a:t>
            </a:r>
          </a:p>
          <a:p>
            <a:endParaRPr lang="en-GB" dirty="0"/>
          </a:p>
          <a:p>
            <a:r>
              <a:rPr lang="en-GB" dirty="0"/>
              <a:t>Click on this and you will get a screen that nearly always says “No audit records found”</a:t>
            </a:r>
          </a:p>
          <a:p>
            <a:endParaRPr lang="en-GB" dirty="0"/>
          </a:p>
          <a:p>
            <a:r>
              <a:rPr lang="en-GB" dirty="0"/>
              <a:t>But more importantly there is a link called “View Dashboard”</a:t>
            </a:r>
          </a:p>
        </p:txBody>
      </p:sp>
      <p:sp>
        <p:nvSpPr>
          <p:cNvPr id="4" name="Slide Number Placeholder 3"/>
          <p:cNvSpPr>
            <a:spLocks noGrp="1"/>
          </p:cNvSpPr>
          <p:nvPr>
            <p:ph type="sldNum" sz="quarter" idx="5"/>
          </p:nvPr>
        </p:nvSpPr>
        <p:spPr/>
        <p:txBody>
          <a:bodyPr/>
          <a:lstStyle/>
          <a:p>
            <a:fld id="{D9ADF622-C6E9-432D-82BC-E229ACC0E765}" type="slidenum">
              <a:rPr lang="en-AU" smtClean="0"/>
              <a:t>27</a:t>
            </a:fld>
            <a:endParaRPr lang="en-AU"/>
          </a:p>
        </p:txBody>
      </p:sp>
    </p:spTree>
    <p:extLst>
      <p:ext uri="{BB962C8B-B14F-4D97-AF65-F5344CB8AC3E}">
        <p14:creationId xmlns:p14="http://schemas.microsoft.com/office/powerpoint/2010/main" val="3789119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Azure SQL Security Insights </a:t>
            </a:r>
          </a:p>
          <a:p>
            <a:endParaRPr lang="en-GB" dirty="0"/>
          </a:p>
          <a:p>
            <a:r>
              <a:rPr lang="en-GB" dirty="0"/>
              <a:t>The new screen will show Azure SQL Security Insights with a summary bar graph of activity</a:t>
            </a:r>
          </a:p>
          <a:p>
            <a:endParaRPr lang="en-GB" dirty="0"/>
          </a:p>
          <a:p>
            <a:r>
              <a:rPr lang="en-GB" dirty="0"/>
              <a:t>Click on the box</a:t>
            </a:r>
          </a:p>
          <a:p>
            <a:endParaRPr lang="en-GB" dirty="0"/>
          </a:p>
          <a:p>
            <a:r>
              <a:rPr lang="en-GB" dirty="0"/>
              <a:t>Sometimes you have to refresh the screen several times before the data will appear</a:t>
            </a:r>
          </a:p>
          <a:p>
            <a:endParaRPr lang="en-GB" dirty="0"/>
          </a:p>
          <a:p>
            <a:r>
              <a:rPr lang="en-GB" dirty="0"/>
              <a:t>You now have some nice graphs of activity on your screen</a:t>
            </a:r>
          </a:p>
          <a:p>
            <a:endParaRPr lang="en-GB" dirty="0"/>
          </a:p>
          <a:p>
            <a:r>
              <a:rPr lang="en-GB" dirty="0"/>
              <a:t>You click on any of the graphs to get the query that creates it and use that as a basis to get more detailed data. </a:t>
            </a:r>
          </a:p>
          <a:p>
            <a:r>
              <a:rPr lang="en-GB" dirty="0"/>
              <a:t>See next screen</a:t>
            </a:r>
          </a:p>
          <a:p>
            <a:endParaRPr lang="en-GB" dirty="0"/>
          </a:p>
          <a:p>
            <a:r>
              <a:rPr lang="en-GB" b="1" dirty="0"/>
              <a:t>“Workbooks will replace View Designer”</a:t>
            </a:r>
          </a:p>
          <a:p>
            <a:endParaRPr lang="en-GB" dirty="0"/>
          </a:p>
          <a:p>
            <a:r>
              <a:rPr lang="en-GB" dirty="0"/>
              <a:t>Workbooks are the new way to create screens like these.</a:t>
            </a:r>
          </a:p>
          <a:p>
            <a:endParaRPr lang="en-GB" dirty="0"/>
          </a:p>
          <a:p>
            <a:r>
              <a:rPr lang="en-GB" dirty="0"/>
              <a:t>But these screens came ready built with drill downs. </a:t>
            </a:r>
          </a:p>
          <a:p>
            <a:endParaRPr lang="en-GB" dirty="0"/>
          </a:p>
          <a:p>
            <a:r>
              <a:rPr lang="en-GB" dirty="0"/>
              <a:t>I have yet to find any View Designer screens that match this. Trying to build similar screens in View Designer is a lot of work and I’ve yet to make anything even close</a:t>
            </a:r>
          </a:p>
          <a:p>
            <a:endParaRPr lang="en-GB" dirty="0"/>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28</a:t>
            </a:fld>
            <a:endParaRPr lang="en-AU"/>
          </a:p>
        </p:txBody>
      </p:sp>
    </p:spTree>
    <p:extLst>
      <p:ext uri="{BB962C8B-B14F-4D97-AF65-F5344CB8AC3E}">
        <p14:creationId xmlns:p14="http://schemas.microsoft.com/office/powerpoint/2010/main" val="2462058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29</a:t>
            </a:fld>
            <a:endParaRPr lang="en-AU"/>
          </a:p>
        </p:txBody>
      </p:sp>
    </p:spTree>
    <p:extLst>
      <p:ext uri="{BB962C8B-B14F-4D97-AF65-F5344CB8AC3E}">
        <p14:creationId xmlns:p14="http://schemas.microsoft.com/office/powerpoint/2010/main" val="376133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Solutions</a:t>
            </a:r>
          </a:p>
          <a:p>
            <a:endParaRPr lang="en-GB" dirty="0"/>
          </a:p>
          <a:p>
            <a:r>
              <a:rPr lang="en-GB" dirty="0"/>
              <a:t>What we have created by enabling database auditing is something called a solution. In this case </a:t>
            </a:r>
            <a:r>
              <a:rPr lang="en-GB" dirty="0" err="1"/>
              <a:t>SQLAuditing</a:t>
            </a:r>
            <a:endParaRPr lang="en-GB" dirty="0"/>
          </a:p>
          <a:p>
            <a:endParaRPr lang="en-GB" dirty="0"/>
          </a:p>
          <a:p>
            <a:r>
              <a:rPr lang="en-GB" dirty="0"/>
              <a:t>You can find it in the resource list for the resource group</a:t>
            </a:r>
          </a:p>
        </p:txBody>
      </p:sp>
      <p:sp>
        <p:nvSpPr>
          <p:cNvPr id="4" name="Slide Number Placeholder 3"/>
          <p:cNvSpPr>
            <a:spLocks noGrp="1"/>
          </p:cNvSpPr>
          <p:nvPr>
            <p:ph type="sldNum" sz="quarter" idx="5"/>
          </p:nvPr>
        </p:nvSpPr>
        <p:spPr/>
        <p:txBody>
          <a:bodyPr/>
          <a:lstStyle/>
          <a:p>
            <a:fld id="{D9ADF622-C6E9-432D-82BC-E229ACC0E765}" type="slidenum">
              <a:rPr lang="en-AU" smtClean="0"/>
              <a:t>30</a:t>
            </a:fld>
            <a:endParaRPr lang="en-AU"/>
          </a:p>
        </p:txBody>
      </p:sp>
    </p:spTree>
    <p:extLst>
      <p:ext uri="{BB962C8B-B14F-4D97-AF65-F5344CB8AC3E}">
        <p14:creationId xmlns:p14="http://schemas.microsoft.com/office/powerpoint/2010/main" val="4069211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add another solution from the market place</a:t>
            </a:r>
          </a:p>
          <a:p>
            <a:endParaRPr lang="en-US" dirty="0"/>
          </a:p>
          <a:p>
            <a:r>
              <a:rPr lang="en-US" dirty="0"/>
              <a:t>Select Market Place</a:t>
            </a:r>
          </a:p>
          <a:p>
            <a:endParaRPr lang="en-US" dirty="0"/>
          </a:p>
          <a:p>
            <a:r>
              <a:rPr lang="en-US" dirty="0"/>
              <a:t>search for "azure </a:t>
            </a:r>
            <a:r>
              <a:rPr lang="en-US" dirty="0" err="1"/>
              <a:t>sql</a:t>
            </a:r>
            <a:r>
              <a:rPr lang="en-US" dirty="0"/>
              <a:t> analytics (preview)“</a:t>
            </a:r>
          </a:p>
          <a:p>
            <a:endParaRPr lang="en-US" dirty="0"/>
          </a:p>
          <a:p>
            <a:r>
              <a:rPr lang="en-US" dirty="0"/>
              <a:t>Once installed it create a new solution in your resource group.</a:t>
            </a:r>
          </a:p>
          <a:p>
            <a:endParaRPr lang="en-US" dirty="0"/>
          </a:p>
          <a:p>
            <a:r>
              <a:rPr lang="en-US" dirty="0"/>
              <a:t>And another option on the Dashboard</a:t>
            </a:r>
          </a:p>
          <a:p>
            <a:endParaRPr lang="en-US" dirty="0"/>
          </a:p>
          <a:p>
            <a:r>
              <a:rPr lang="en-US" dirty="0"/>
              <a:t>Which gives us graphs of activity</a:t>
            </a:r>
          </a:p>
          <a:p>
            <a:endParaRPr lang="en-US" dirty="0"/>
          </a:p>
          <a:p>
            <a:r>
              <a:rPr lang="en-US" dirty="0"/>
              <a:t>This requires the extra options in the diagnostics </a:t>
            </a:r>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31</a:t>
            </a:fld>
            <a:endParaRPr lang="en-AU"/>
          </a:p>
        </p:txBody>
      </p:sp>
    </p:spTree>
    <p:extLst>
      <p:ext uri="{BB962C8B-B14F-4D97-AF65-F5344CB8AC3E}">
        <p14:creationId xmlns:p14="http://schemas.microsoft.com/office/powerpoint/2010/main" val="4081086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get more graphs of useful information</a:t>
            </a:r>
          </a:p>
          <a:p>
            <a:endParaRPr lang="en-GB" dirty="0"/>
          </a:p>
          <a:p>
            <a:r>
              <a:rPr lang="en-GB" dirty="0"/>
              <a:t>Again we can drill down to more detail. In this case more graphs</a:t>
            </a:r>
          </a:p>
          <a:p>
            <a:endParaRPr lang="en-GB" dirty="0"/>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32</a:t>
            </a:fld>
            <a:endParaRPr lang="en-AU"/>
          </a:p>
        </p:txBody>
      </p:sp>
    </p:spTree>
    <p:extLst>
      <p:ext uri="{BB962C8B-B14F-4D97-AF65-F5344CB8AC3E}">
        <p14:creationId xmlns:p14="http://schemas.microsoft.com/office/powerpoint/2010/main" val="1531494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Here is what we plan to look at in the next hour</a:t>
            </a:r>
          </a:p>
          <a:p>
            <a:endParaRPr lang="en-GB" dirty="0"/>
          </a:p>
          <a:p>
            <a:r>
              <a:rPr lang="en-GB" dirty="0"/>
              <a:t>To start off</a:t>
            </a:r>
          </a:p>
          <a:p>
            <a:r>
              <a:rPr lang="en-GB" dirty="0"/>
              <a:t>* We’ve moved from SQL Server on a VM to Azure SQL</a:t>
            </a:r>
          </a:p>
          <a:p>
            <a:r>
              <a:rPr lang="en-GB" dirty="0"/>
              <a:t>What have we lost in terms of auditing and monitoring when we moved to Azure SQL Server?</a:t>
            </a:r>
          </a:p>
          <a:p>
            <a:endParaRPr lang="en-GB" dirty="0"/>
          </a:p>
          <a:p>
            <a:r>
              <a:rPr lang="en-GB" dirty="0"/>
              <a:t>* Now we are in Azure, what has Microsoft given us to monitor our databases</a:t>
            </a:r>
          </a:p>
          <a:p>
            <a:r>
              <a:rPr lang="en-GB" dirty="0"/>
              <a:t>What we get by default, it’s been there since the beginning of Azure and you have probably already seen it</a:t>
            </a:r>
          </a:p>
          <a:p>
            <a:endParaRPr lang="en-GB" dirty="0"/>
          </a:p>
          <a:p>
            <a:r>
              <a:rPr lang="en-GB" dirty="0"/>
              <a:t>Then the hidden extras</a:t>
            </a:r>
          </a:p>
          <a:p>
            <a:r>
              <a:rPr lang="en-GB" dirty="0"/>
              <a:t>* Auditing, logging and  * diagnostics settings</a:t>
            </a:r>
          </a:p>
          <a:p>
            <a:r>
              <a:rPr lang="en-GB" dirty="0"/>
              <a:t>* How we can view this data using Azure Log Analytics</a:t>
            </a:r>
          </a:p>
          <a:p>
            <a:endParaRPr lang="en-GB" dirty="0"/>
          </a:p>
          <a:p>
            <a:r>
              <a:rPr lang="en-GB" dirty="0"/>
              <a:t>* Which will lead us onto the Kusto Query Language. </a:t>
            </a:r>
            <a:br>
              <a:rPr lang="en-GB" dirty="0"/>
            </a:br>
            <a:r>
              <a:rPr lang="en-GB" dirty="0"/>
              <a:t>We’ll have a quick tour of KQL and the basics of writing queries in Kusto inside Log Analytics</a:t>
            </a:r>
          </a:p>
          <a:p>
            <a:endParaRPr lang="en-GB" dirty="0"/>
          </a:p>
          <a:p>
            <a:r>
              <a:rPr lang="en-GB" dirty="0"/>
              <a:t>Next , two features which aren’t so well known but pretty useful</a:t>
            </a:r>
          </a:p>
          <a:p>
            <a:r>
              <a:rPr lang="en-US" dirty="0"/>
              <a:t>* Azure SQL Analytics (still in Preview after 4 years)</a:t>
            </a:r>
          </a:p>
          <a:p>
            <a:r>
              <a:rPr lang="en-US" dirty="0"/>
              <a:t>* and Azure SQL Security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These were going to replaced by Azure Monitor, the SQL part which had been in preview for over 4 years. But it was removed last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Azure Monitor leads us to take a look at Azure Workbooks and what we can do with them to help with our monitoring.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Finally, there is a “new” feature called Database Watcher which is what Microsoft says is the way forward for monitoring our Azure SQL databases.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guess what? That ’s in preview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That’s a lot to cover so let see how we get on</a:t>
            </a:r>
          </a:p>
          <a:p>
            <a:endParaRPr lang="en-US" dirty="0"/>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5</a:t>
            </a:fld>
            <a:endParaRPr lang="en-AU"/>
          </a:p>
        </p:txBody>
      </p:sp>
    </p:spTree>
    <p:extLst>
      <p:ext uri="{BB962C8B-B14F-4D97-AF65-F5344CB8AC3E}">
        <p14:creationId xmlns:p14="http://schemas.microsoft.com/office/powerpoint/2010/main" val="3265459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drill down to get even more detail</a:t>
            </a:r>
          </a:p>
        </p:txBody>
      </p:sp>
      <p:sp>
        <p:nvSpPr>
          <p:cNvPr id="4" name="Slide Number Placeholder 3"/>
          <p:cNvSpPr>
            <a:spLocks noGrp="1"/>
          </p:cNvSpPr>
          <p:nvPr>
            <p:ph type="sldNum" sz="quarter" idx="5"/>
          </p:nvPr>
        </p:nvSpPr>
        <p:spPr/>
        <p:txBody>
          <a:bodyPr/>
          <a:lstStyle/>
          <a:p>
            <a:fld id="{D9ADF622-C6E9-432D-82BC-E229ACC0E765}" type="slidenum">
              <a:rPr lang="en-AU" smtClean="0"/>
              <a:t>33</a:t>
            </a:fld>
            <a:endParaRPr lang="en-AU"/>
          </a:p>
        </p:txBody>
      </p:sp>
    </p:spTree>
    <p:extLst>
      <p:ext uri="{BB962C8B-B14F-4D97-AF65-F5344CB8AC3E}">
        <p14:creationId xmlns:p14="http://schemas.microsoft.com/office/powerpoint/2010/main" val="1205287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 Summary</a:t>
            </a:r>
          </a:p>
          <a:p>
            <a:endParaRPr lang="en-GB" dirty="0"/>
          </a:p>
          <a:p>
            <a:r>
              <a:rPr lang="en-GB" dirty="0"/>
              <a:t>This is all in preview and due to be replaced / dropped</a:t>
            </a:r>
          </a:p>
          <a:p>
            <a:endParaRPr lang="en-GB" dirty="0"/>
          </a:p>
          <a:p>
            <a:r>
              <a:rPr lang="en-GB" dirty="0"/>
              <a:t>Not seen any other Solutions or improvements to the View Designer</a:t>
            </a:r>
          </a:p>
          <a:p>
            <a:endParaRPr lang="en-GB" dirty="0"/>
          </a:p>
          <a:p>
            <a:r>
              <a:rPr lang="en-GB" dirty="0"/>
              <a:t>Who knows what will happen but I think this is pretty useful</a:t>
            </a:r>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34</a:t>
            </a:fld>
            <a:endParaRPr lang="en-AU"/>
          </a:p>
        </p:txBody>
      </p:sp>
    </p:spTree>
    <p:extLst>
      <p:ext uri="{BB962C8B-B14F-4D97-AF65-F5344CB8AC3E}">
        <p14:creationId xmlns:p14="http://schemas.microsoft.com/office/powerpoint/2010/main" val="3280806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Azure Monitor</a:t>
            </a:r>
          </a:p>
          <a:p>
            <a:endParaRPr lang="en-GB" dirty="0"/>
          </a:p>
          <a:p>
            <a:endParaRPr lang="en-GB" dirty="0"/>
          </a:p>
          <a:p>
            <a:r>
              <a:rPr lang="en-GB" dirty="0"/>
              <a:t>The replacement for what we’ve just looked at is Azure Monitor</a:t>
            </a:r>
          </a:p>
          <a:p>
            <a:endParaRPr lang="en-GB" dirty="0"/>
          </a:p>
          <a:p>
            <a:r>
              <a:rPr lang="en-GB" dirty="0"/>
              <a:t>And SQL Preview</a:t>
            </a:r>
          </a:p>
          <a:p>
            <a:endParaRPr lang="en-GB" dirty="0"/>
          </a:p>
          <a:p>
            <a:r>
              <a:rPr lang="en-GB" dirty="0"/>
              <a:t>Replacing a preview feature with another preview feature !</a:t>
            </a:r>
          </a:p>
          <a:p>
            <a:endParaRPr lang="en-GB" dirty="0"/>
          </a:p>
          <a:p>
            <a:r>
              <a:rPr lang="en-GB" dirty="0"/>
              <a:t>But look at the purple text – Database Watcher will replace this preview option. We’ll see.</a:t>
            </a:r>
          </a:p>
          <a:p>
            <a:endParaRPr lang="en-GB" dirty="0"/>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35</a:t>
            </a:fld>
            <a:endParaRPr lang="en-AU"/>
          </a:p>
        </p:txBody>
      </p:sp>
    </p:spTree>
    <p:extLst>
      <p:ext uri="{BB962C8B-B14F-4D97-AF65-F5344CB8AC3E}">
        <p14:creationId xmlns:p14="http://schemas.microsoft.com/office/powerpoint/2010/main" val="286105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Monitor | SQL (preview)</a:t>
            </a:r>
          </a:p>
          <a:p>
            <a:endParaRPr lang="en-GB" dirty="0"/>
          </a:p>
          <a:p>
            <a:r>
              <a:rPr lang="en-GB" dirty="0"/>
              <a:t>Setting this up is not straight forward</a:t>
            </a:r>
          </a:p>
          <a:p>
            <a:endParaRPr lang="en-GB" dirty="0"/>
          </a:p>
          <a:p>
            <a:r>
              <a:rPr lang="en-GB" dirty="0"/>
              <a:t>First create a profile and point this to a log analytics workspace.</a:t>
            </a:r>
          </a:p>
          <a:p>
            <a:endParaRPr lang="en-GB" dirty="0"/>
          </a:p>
          <a:p>
            <a:r>
              <a:rPr lang="en-GB" dirty="0"/>
              <a:t>In our case I’ve created a new workspace just to see the difference</a:t>
            </a:r>
          </a:p>
        </p:txBody>
      </p:sp>
      <p:sp>
        <p:nvSpPr>
          <p:cNvPr id="4" name="Slide Number Placeholder 3"/>
          <p:cNvSpPr>
            <a:spLocks noGrp="1"/>
          </p:cNvSpPr>
          <p:nvPr>
            <p:ph type="sldNum" sz="quarter" idx="5"/>
          </p:nvPr>
        </p:nvSpPr>
        <p:spPr/>
        <p:txBody>
          <a:bodyPr/>
          <a:lstStyle/>
          <a:p>
            <a:fld id="{D9ADF622-C6E9-432D-82BC-E229ACC0E765}" type="slidenum">
              <a:rPr lang="en-AU" smtClean="0"/>
              <a:t>36</a:t>
            </a:fld>
            <a:endParaRPr lang="en-AU"/>
          </a:p>
        </p:txBody>
      </p:sp>
    </p:spTree>
    <p:extLst>
      <p:ext uri="{BB962C8B-B14F-4D97-AF65-F5344CB8AC3E}">
        <p14:creationId xmlns:p14="http://schemas.microsoft.com/office/powerpoint/2010/main" val="927344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Monitor | SQL (preview)</a:t>
            </a:r>
          </a:p>
          <a:p>
            <a:endParaRPr lang="en-GB" dirty="0"/>
          </a:p>
          <a:p>
            <a:r>
              <a:rPr lang="en-GB" dirty="0"/>
              <a:t>Then connect to the monitoring virtual machine</a:t>
            </a:r>
          </a:p>
          <a:p>
            <a:endParaRPr lang="en-GB" dirty="0"/>
          </a:p>
          <a:p>
            <a:r>
              <a:rPr lang="en-GB" dirty="0"/>
              <a:t>Which must be running  </a:t>
            </a:r>
            <a:r>
              <a:rPr lang="en-GB" dirty="0" err="1"/>
              <a:t>Ubunto</a:t>
            </a:r>
            <a:r>
              <a:rPr lang="en-GB" dirty="0"/>
              <a:t> 18.04 because it is using telegraph to collect the data</a:t>
            </a:r>
          </a:p>
          <a:p>
            <a:endParaRPr lang="en-GB" dirty="0"/>
          </a:p>
          <a:p>
            <a:r>
              <a:rPr lang="en-GB" dirty="0"/>
              <a:t>Since this is Linux you can’t use managed identity but a SQL login on each server / database you want to monitor.</a:t>
            </a:r>
          </a:p>
          <a:p>
            <a:endParaRPr lang="en-GB" dirty="0"/>
          </a:p>
          <a:p>
            <a:r>
              <a:rPr lang="en-GB" dirty="0"/>
              <a:t>You must edit the connection string to the </a:t>
            </a:r>
            <a:r>
              <a:rPr lang="en-GB" dirty="0" err="1"/>
              <a:t>sql</a:t>
            </a:r>
            <a:r>
              <a:rPr lang="en-GB" dirty="0"/>
              <a:t> database, the password can be stored in a key vault</a:t>
            </a:r>
          </a:p>
        </p:txBody>
      </p:sp>
      <p:sp>
        <p:nvSpPr>
          <p:cNvPr id="4" name="Slide Number Placeholder 3"/>
          <p:cNvSpPr>
            <a:spLocks noGrp="1"/>
          </p:cNvSpPr>
          <p:nvPr>
            <p:ph type="sldNum" sz="quarter" idx="5"/>
          </p:nvPr>
        </p:nvSpPr>
        <p:spPr/>
        <p:txBody>
          <a:bodyPr/>
          <a:lstStyle/>
          <a:p>
            <a:fld id="{D9ADF622-C6E9-432D-82BC-E229ACC0E765}" type="slidenum">
              <a:rPr lang="en-AU" smtClean="0"/>
              <a:t>37</a:t>
            </a:fld>
            <a:endParaRPr lang="en-AU"/>
          </a:p>
        </p:txBody>
      </p:sp>
    </p:spTree>
    <p:extLst>
      <p:ext uri="{BB962C8B-B14F-4D97-AF65-F5344CB8AC3E}">
        <p14:creationId xmlns:p14="http://schemas.microsoft.com/office/powerpoint/2010/main" val="3438077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Monitor</a:t>
            </a:r>
          </a:p>
          <a:p>
            <a:endParaRPr lang="en-GB" dirty="0"/>
          </a:p>
          <a:p>
            <a:r>
              <a:rPr lang="en-GB" dirty="0"/>
              <a:t>Once configured and collecting data then a whole series of new screens full of graphs becomes available.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Is this better than the previous? Yes and no</a:t>
            </a:r>
          </a:p>
          <a:p>
            <a:r>
              <a:rPr lang="en-GB" dirty="0"/>
              <a:t>There is no drill down that I can see to get to the raw data</a:t>
            </a:r>
          </a:p>
          <a:p>
            <a:endParaRPr lang="en-GB" dirty="0"/>
          </a:p>
          <a:p>
            <a:r>
              <a:rPr lang="en-GB" dirty="0"/>
              <a:t>This is an example of a Workbook. </a:t>
            </a:r>
          </a:p>
          <a:p>
            <a:endParaRPr lang="en-GB" dirty="0"/>
          </a:p>
          <a:p>
            <a:r>
              <a:rPr lang="en-GB" dirty="0"/>
              <a:t>Workbooks, once you get the hang of them are quite easy to edit and change but there are a lack of examples for SQL from Microsoft. In fact just this one</a:t>
            </a:r>
          </a:p>
        </p:txBody>
      </p:sp>
      <p:sp>
        <p:nvSpPr>
          <p:cNvPr id="4" name="Slide Number Placeholder 3"/>
          <p:cNvSpPr>
            <a:spLocks noGrp="1"/>
          </p:cNvSpPr>
          <p:nvPr>
            <p:ph type="sldNum" sz="quarter" idx="5"/>
          </p:nvPr>
        </p:nvSpPr>
        <p:spPr/>
        <p:txBody>
          <a:bodyPr/>
          <a:lstStyle/>
          <a:p>
            <a:fld id="{D9ADF622-C6E9-432D-82BC-E229ACC0E765}" type="slidenum">
              <a:rPr lang="en-AU" smtClean="0"/>
              <a:t>38</a:t>
            </a:fld>
            <a:endParaRPr lang="en-AU"/>
          </a:p>
        </p:txBody>
      </p:sp>
    </p:spTree>
    <p:extLst>
      <p:ext uri="{BB962C8B-B14F-4D97-AF65-F5344CB8AC3E}">
        <p14:creationId xmlns:p14="http://schemas.microsoft.com/office/powerpoint/2010/main" val="3456906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Workbooks</a:t>
            </a:r>
          </a:p>
          <a:p>
            <a:endParaRPr lang="en-GB" dirty="0"/>
          </a:p>
          <a:p>
            <a:r>
              <a:rPr lang="en-GB" dirty="0"/>
              <a:t>Workbooks are part of Monitor but don’t actually require the SQL monitor logs</a:t>
            </a:r>
          </a:p>
          <a:p>
            <a:endParaRPr lang="en-GB" dirty="0"/>
          </a:p>
          <a:p>
            <a:r>
              <a:rPr lang="en-GB" dirty="0"/>
              <a:t>You can create workbooks that run queries against your existing log analytics or even the metrics we looked at right at the beginning</a:t>
            </a:r>
          </a:p>
          <a:p>
            <a:endParaRPr lang="en-GB" dirty="0"/>
          </a:p>
          <a:p>
            <a:r>
              <a:rPr lang="en-GB" dirty="0"/>
              <a:t>Once you’ve created your workbook you can add them to dashboards</a:t>
            </a:r>
          </a:p>
          <a:p>
            <a:endParaRPr lang="en-GB" dirty="0"/>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39</a:t>
            </a:fld>
            <a:endParaRPr lang="en-AU"/>
          </a:p>
        </p:txBody>
      </p:sp>
    </p:spTree>
    <p:extLst>
      <p:ext uri="{BB962C8B-B14F-4D97-AF65-F5344CB8AC3E}">
        <p14:creationId xmlns:p14="http://schemas.microsoft.com/office/powerpoint/2010/main" val="1842327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40</a:t>
            </a:fld>
            <a:endParaRPr lang="en-AU"/>
          </a:p>
        </p:txBody>
      </p:sp>
    </p:spTree>
    <p:extLst>
      <p:ext uri="{BB962C8B-B14F-4D97-AF65-F5344CB8AC3E}">
        <p14:creationId xmlns:p14="http://schemas.microsoft.com/office/powerpoint/2010/main" val="2694307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Workbooks</a:t>
            </a:r>
          </a:p>
          <a:p>
            <a:endParaRPr lang="en-GB" dirty="0"/>
          </a:p>
          <a:p>
            <a:r>
              <a:rPr lang="en-GB" dirty="0"/>
              <a:t>They can appear in different locations depending on where you create them</a:t>
            </a:r>
          </a:p>
        </p:txBody>
      </p:sp>
      <p:sp>
        <p:nvSpPr>
          <p:cNvPr id="4" name="Slide Number Placeholder 3"/>
          <p:cNvSpPr>
            <a:spLocks noGrp="1"/>
          </p:cNvSpPr>
          <p:nvPr>
            <p:ph type="sldNum" sz="quarter" idx="5"/>
          </p:nvPr>
        </p:nvSpPr>
        <p:spPr/>
        <p:txBody>
          <a:bodyPr/>
          <a:lstStyle/>
          <a:p>
            <a:fld id="{D9ADF622-C6E9-432D-82BC-E229ACC0E765}" type="slidenum">
              <a:rPr lang="en-AU" smtClean="0"/>
              <a:t>41</a:t>
            </a:fld>
            <a:endParaRPr lang="en-AU"/>
          </a:p>
        </p:txBody>
      </p:sp>
    </p:spTree>
    <p:extLst>
      <p:ext uri="{BB962C8B-B14F-4D97-AF65-F5344CB8AC3E}">
        <p14:creationId xmlns:p14="http://schemas.microsoft.com/office/powerpoint/2010/main" val="2349139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solidFill>
                  <a:srgbClr val="000000"/>
                </a:solidFill>
                <a:effectLst/>
                <a:latin typeface="Consolas" panose="020B0609020204030204" pitchFamily="49" charset="0"/>
              </a:rPr>
              <a:t>AzureDiagnostics</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where</a:t>
            </a:r>
            <a:r>
              <a:rPr lang="en-GB" b="0" dirty="0">
                <a:solidFill>
                  <a:srgbClr val="000000"/>
                </a:solidFill>
                <a:effectLst/>
                <a:latin typeface="Consolas" panose="020B0609020204030204" pitchFamily="49" charset="0"/>
              </a:rPr>
              <a:t> Category == </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SQLSecurityAuditEvents</a:t>
            </a:r>
            <a:r>
              <a:rPr lang="en-GB" b="0" dirty="0">
                <a:solidFill>
                  <a:srgbClr val="A31515"/>
                </a:solidFill>
                <a:effectLst/>
                <a:latin typeface="Consolas" panose="020B0609020204030204" pitchFamily="49" charset="0"/>
              </a:rPr>
              <a: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project</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event_time_t</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statement_s</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succeeded_s</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affected_rows_d</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server_principal_name_s</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client_ip_s</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application_name_s</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additional_information_s</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data_sensitivity_information_s</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order</a:t>
            </a:r>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by</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event_time_t</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desc</a:t>
            </a:r>
            <a:endParaRPr lang="en-GB" b="0" dirty="0">
              <a:solidFill>
                <a:srgbClr val="000000"/>
              </a:solidFill>
              <a:effectLst/>
              <a:latin typeface="Consolas" panose="020B0609020204030204" pitchFamily="49" charset="0"/>
            </a:endParaRPr>
          </a:p>
          <a:p>
            <a:r>
              <a:rPr lang="en-GB" b="0">
                <a:solidFill>
                  <a:srgbClr val="000000"/>
                </a:solidFill>
                <a:effectLst/>
                <a:latin typeface="Consolas" panose="020B0609020204030204" pitchFamily="49" charset="0"/>
              </a:rPr>
              <a:t>| </a:t>
            </a:r>
            <a:r>
              <a:rPr lang="en-GB" b="0">
                <a:solidFill>
                  <a:srgbClr val="0000FF"/>
                </a:solidFill>
                <a:effectLst/>
                <a:latin typeface="Consolas" panose="020B0609020204030204" pitchFamily="49" charset="0"/>
              </a:rPr>
              <a:t>take</a:t>
            </a:r>
            <a:r>
              <a:rPr lang="en-GB" b="0">
                <a:solidFill>
                  <a:srgbClr val="000000"/>
                </a:solidFill>
                <a:effectLst/>
                <a:latin typeface="Consolas" panose="020B0609020204030204" pitchFamily="49" charset="0"/>
              </a:rPr>
              <a:t> </a:t>
            </a:r>
            <a:r>
              <a:rPr lang="en-GB" b="0">
                <a:solidFill>
                  <a:srgbClr val="098658"/>
                </a:solidFill>
                <a:effectLst/>
                <a:latin typeface="Consolas" panose="020B0609020204030204" pitchFamily="49" charset="0"/>
              </a:rPr>
              <a:t>100</a:t>
            </a:r>
            <a:endParaRPr lang="en-GB" b="0">
              <a:solidFill>
                <a:srgbClr val="000000"/>
              </a:solidFill>
              <a:effectLst/>
              <a:latin typeface="Consolas" panose="020B0609020204030204" pitchFamily="49" charset="0"/>
            </a:endParaRPr>
          </a:p>
          <a:p>
            <a:endParaRPr lang="en-GB"/>
          </a:p>
        </p:txBody>
      </p:sp>
      <p:sp>
        <p:nvSpPr>
          <p:cNvPr id="4" name="Slide Number Placeholder 3"/>
          <p:cNvSpPr>
            <a:spLocks noGrp="1"/>
          </p:cNvSpPr>
          <p:nvPr>
            <p:ph type="sldNum" sz="quarter" idx="5"/>
          </p:nvPr>
        </p:nvSpPr>
        <p:spPr/>
        <p:txBody>
          <a:bodyPr/>
          <a:lstStyle/>
          <a:p>
            <a:fld id="{F3EF852B-623F-476A-A181-56EFD4C4C092}" type="slidenum">
              <a:rPr lang="en-GB" smtClean="0"/>
              <a:t>42</a:t>
            </a:fld>
            <a:endParaRPr lang="en-GB"/>
          </a:p>
        </p:txBody>
      </p:sp>
    </p:spTree>
    <p:extLst>
      <p:ext uri="{BB962C8B-B14F-4D97-AF65-F5344CB8AC3E}">
        <p14:creationId xmlns:p14="http://schemas.microsoft.com/office/powerpoint/2010/main" val="4048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Times New Roman" panose="02020603050405020304" pitchFamily="18" charset="0"/>
                <a:cs typeface="Aptos" panose="020B0004020202020204" pitchFamily="34" charset="0"/>
              </a:rPr>
              <a:t>SQL VM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Aptos" panose="020B0004020202020204" pitchFamily="34" charset="0"/>
              <a:ea typeface="Times New Roman" panose="02020603050405020304" pitchFamily="18"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Times New Roman" panose="02020603050405020304" pitchFamily="18" charset="0"/>
                <a:cs typeface="Aptos" panose="020B0004020202020204" pitchFamily="34" charset="0"/>
              </a:rPr>
              <a:t>We have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Times New Roman" panose="02020603050405020304" pitchFamily="18" charset="0"/>
                <a:cs typeface="Aptos" panose="020B0004020202020204" pitchFamily="34" charset="0"/>
              </a:rPr>
              <a:t>Audits,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Times New Roman" panose="02020603050405020304" pitchFamily="18" charset="0"/>
                <a:cs typeface="Aptos" panose="020B0004020202020204" pitchFamily="34" charset="0"/>
              </a:rPr>
              <a:t>Extended Events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Times New Roman" panose="02020603050405020304" pitchFamily="18" charset="0"/>
                <a:cs typeface="Aptos" panose="020B0004020202020204" pitchFamily="34" charset="0"/>
              </a:rPr>
              <a:t>SQL Agent Alerts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Aptos" panose="020B0004020202020204" pitchFamily="34" charset="0"/>
              <a:ea typeface="Times New Roman" panose="02020603050405020304" pitchFamily="18"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Times New Roman" panose="02020603050405020304" pitchFamily="18" charset="0"/>
                <a:cs typeface="Aptos" panose="020B0004020202020204" pitchFamily="34" charset="0"/>
              </a:rPr>
              <a:t>All these things helped us to get an idea what was going on and to get alerted about our SQL Server on  a virtual machine, you may have other things and I expect you have all these configured on your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Aptos" panose="020B0004020202020204" pitchFamily="34" charset="0"/>
                <a:cs typeface="Aptos" panose="020B0004020202020204" pitchFamily="34" charset="0"/>
              </a:rPr>
              <a:t>But in Azure SQL we don’t have these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Aptos" panose="020B0004020202020204" pitchFamily="34" charset="0"/>
                <a:cs typeface="Aptos" panose="020B0004020202020204" pitchFamily="34" charset="0"/>
              </a:rPr>
              <a:t>7 years ago I had a talk – “introduction to Azure” and people were quite shocked back then that these things were missing in Azure SQL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Aptos" panose="020B0004020202020204" pitchFamily="34" charset="0"/>
                <a:cs typeface="Aptos" panose="020B0004020202020204" pitchFamily="34" charset="0"/>
              </a:rPr>
              <a:t>But we must remember that Azure SQL is just “Database as a service”, it is just somewhere to put our tables, views and procedures, Nothing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Aptos" panose="020B0004020202020204" pitchFamily="34" charset="0"/>
                <a:cs typeface="Aptos" panose="020B0004020202020204" pitchFamily="34" charset="0"/>
              </a:rPr>
              <a:t>We’ve now got used to not having these features now so what do we do now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Aptos" panose="020B0004020202020204" pitchFamily="34" charset="0"/>
              <a:ea typeface="Aptos" panose="020B0004020202020204" pitchFamily="34" charset="0"/>
              <a:cs typeface="Aptos" panose="020B0004020202020204" pitchFamily="34" charset="0"/>
            </a:endParaRPr>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6</a:t>
            </a:fld>
            <a:endParaRPr lang="en-AU"/>
          </a:p>
        </p:txBody>
      </p:sp>
    </p:spTree>
    <p:extLst>
      <p:ext uri="{BB962C8B-B14F-4D97-AF65-F5344CB8AC3E}">
        <p14:creationId xmlns:p14="http://schemas.microsoft.com/office/powerpoint/2010/main" val="2722034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solidFill>
                  <a:srgbClr val="000000"/>
                </a:solidFill>
                <a:effectLst/>
                <a:highlight>
                  <a:srgbClr val="FFFFFE"/>
                </a:highlight>
                <a:latin typeface="Consolas" panose="020B0609020204030204" pitchFamily="49" charset="0"/>
              </a:rPr>
              <a:t>AzureDiagnostics</a:t>
            </a:r>
            <a:endParaRPr lang="en-GB" b="0" dirty="0">
              <a:solidFill>
                <a:srgbClr val="000000"/>
              </a:solidFill>
              <a:effectLst/>
              <a:highlight>
                <a:srgbClr val="FFFFFE"/>
              </a:highlight>
              <a:latin typeface="Consolas" panose="020B0609020204030204" pitchFamily="49" charset="0"/>
            </a:endParaRPr>
          </a:p>
          <a:p>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where</a:t>
            </a:r>
            <a:r>
              <a:rPr lang="en-GB" b="0" dirty="0">
                <a:solidFill>
                  <a:srgbClr val="000000"/>
                </a:solidFill>
                <a:effectLst/>
                <a:highlight>
                  <a:srgbClr val="FFFFFE"/>
                </a:highlight>
                <a:latin typeface="Consolas" panose="020B0609020204030204" pitchFamily="49" charset="0"/>
              </a:rPr>
              <a:t> Category == </a:t>
            </a:r>
            <a:r>
              <a:rPr lang="en-GB" b="0" dirty="0">
                <a:solidFill>
                  <a:srgbClr val="A31515"/>
                </a:solidFill>
                <a:effectLst/>
                <a:highlight>
                  <a:srgbClr val="FFFFFE"/>
                </a:highlight>
                <a:latin typeface="Consolas" panose="020B0609020204030204" pitchFamily="49" charset="0"/>
              </a:rPr>
              <a:t>"</a:t>
            </a:r>
            <a:r>
              <a:rPr lang="en-GB" b="0" dirty="0" err="1">
                <a:solidFill>
                  <a:srgbClr val="A31515"/>
                </a:solidFill>
                <a:effectLst/>
                <a:highlight>
                  <a:srgbClr val="FFFFFE"/>
                </a:highlight>
                <a:latin typeface="Consolas" panose="020B0609020204030204" pitchFamily="49" charset="0"/>
              </a:rPr>
              <a:t>QueryStoreWaitStatistics</a:t>
            </a:r>
            <a:r>
              <a:rPr lang="en-GB" b="0" dirty="0">
                <a:solidFill>
                  <a:srgbClr val="A31515"/>
                </a:solidFill>
                <a:effectLst/>
                <a:highlight>
                  <a:srgbClr val="FFFFFE"/>
                </a:highlight>
                <a:latin typeface="Consolas" panose="020B0609020204030204" pitchFamily="49" charset="0"/>
              </a:rPr>
              <a:t>"</a:t>
            </a:r>
            <a:endParaRPr lang="en-GB" b="0" dirty="0">
              <a:solidFill>
                <a:srgbClr val="000000"/>
              </a:solidFill>
              <a:effectLst/>
              <a:highlight>
                <a:srgbClr val="FFFFFE"/>
              </a:highlight>
              <a:latin typeface="Consolas" panose="020B0609020204030204" pitchFamily="49" charset="0"/>
            </a:endParaRPr>
          </a:p>
          <a:p>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where</a:t>
            </a:r>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ResourceId</a:t>
            </a:r>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contains</a:t>
            </a:r>
            <a:r>
              <a:rPr lang="en-GB" b="0" dirty="0">
                <a:solidFill>
                  <a:srgbClr val="000000"/>
                </a:solidFill>
                <a:effectLst/>
                <a:highlight>
                  <a:srgbClr val="FFFFFE"/>
                </a:highlight>
                <a:latin typeface="Consolas" panose="020B0609020204030204" pitchFamily="49" charset="0"/>
              </a:rPr>
              <a:t> </a:t>
            </a:r>
            <a:r>
              <a:rPr lang="en-GB" b="0" dirty="0">
                <a:solidFill>
                  <a:srgbClr val="A31515"/>
                </a:solidFill>
                <a:effectLst/>
                <a:highlight>
                  <a:srgbClr val="FFFFFE"/>
                </a:highlight>
                <a:latin typeface="Consolas" panose="020B0609020204030204" pitchFamily="49" charset="0"/>
              </a:rPr>
              <a:t>"/SERVERS/"</a:t>
            </a:r>
            <a:endParaRPr lang="en-GB" b="0" dirty="0">
              <a:solidFill>
                <a:srgbClr val="000000"/>
              </a:solidFill>
              <a:effectLst/>
              <a:highlight>
                <a:srgbClr val="FFFFFE"/>
              </a:highlight>
              <a:latin typeface="Consolas" panose="020B0609020204030204" pitchFamily="49" charset="0"/>
            </a:endParaRPr>
          </a:p>
          <a:p>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where</a:t>
            </a:r>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ResourceId</a:t>
            </a:r>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contains</a:t>
            </a:r>
            <a:r>
              <a:rPr lang="en-GB" b="0" dirty="0">
                <a:solidFill>
                  <a:srgbClr val="000000"/>
                </a:solidFill>
                <a:effectLst/>
                <a:highlight>
                  <a:srgbClr val="FFFFFE"/>
                </a:highlight>
                <a:latin typeface="Consolas" panose="020B0609020204030204" pitchFamily="49" charset="0"/>
              </a:rPr>
              <a:t> </a:t>
            </a:r>
            <a:r>
              <a:rPr lang="en-GB" b="0" dirty="0">
                <a:solidFill>
                  <a:srgbClr val="A31515"/>
                </a:solidFill>
                <a:effectLst/>
                <a:highlight>
                  <a:srgbClr val="FFFFFE"/>
                </a:highlight>
                <a:latin typeface="Consolas" panose="020B0609020204030204" pitchFamily="49" charset="0"/>
              </a:rPr>
              <a:t>"/DATABASES/"</a:t>
            </a:r>
            <a:r>
              <a:rPr lang="en-GB" b="0" dirty="0">
                <a:solidFill>
                  <a:srgbClr val="000000"/>
                </a:solidFill>
                <a:effectLst/>
                <a:highlight>
                  <a:srgbClr val="FFFFFE"/>
                </a:highlight>
                <a:latin typeface="Consolas" panose="020B0609020204030204" pitchFamily="49" charset="0"/>
              </a:rPr>
              <a:t> </a:t>
            </a:r>
          </a:p>
          <a:p>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project</a:t>
            </a:r>
            <a:endParaRPr lang="en-GB" b="0" dirty="0">
              <a:solidFill>
                <a:srgbClr val="000000"/>
              </a:solidFill>
              <a:effectLst/>
              <a:highlight>
                <a:srgbClr val="FFFFFE"/>
              </a:highlight>
              <a:latin typeface="Consolas" panose="020B0609020204030204" pitchFamily="49" charset="0"/>
            </a:endParaRPr>
          </a:p>
          <a:p>
            <a:r>
              <a:rPr lang="en-GB" b="0" dirty="0">
                <a:solidFill>
                  <a:srgbClr val="000000"/>
                </a:solidFill>
                <a:effectLst/>
                <a:highlight>
                  <a:srgbClr val="FFFFFE"/>
                </a:highlight>
                <a:latin typeface="Consolas" panose="020B0609020204030204" pitchFamily="49" charset="0"/>
              </a:rPr>
              <a:t>    Resource = </a:t>
            </a:r>
            <a:r>
              <a:rPr lang="en-GB" b="0" dirty="0" err="1">
                <a:solidFill>
                  <a:srgbClr val="000000"/>
                </a:solidFill>
                <a:effectLst/>
                <a:highlight>
                  <a:srgbClr val="FFFFFE"/>
                </a:highlight>
                <a:latin typeface="Consolas" panose="020B0609020204030204" pitchFamily="49" charset="0"/>
              </a:rPr>
              <a:t>strcat</a:t>
            </a:r>
            <a:r>
              <a:rPr lang="en-GB" b="0" dirty="0">
                <a:solidFill>
                  <a:srgbClr val="000000"/>
                </a:solidFill>
                <a:effectLst/>
                <a:highlight>
                  <a:srgbClr val="FFFFFE"/>
                </a:highlight>
                <a:latin typeface="Consolas" panose="020B0609020204030204" pitchFamily="49" charset="0"/>
              </a:rPr>
              <a:t>(extract(</a:t>
            </a:r>
            <a:r>
              <a:rPr lang="en-GB" b="0" dirty="0">
                <a:solidFill>
                  <a:srgbClr val="A31515"/>
                </a:solidFill>
                <a:effectLst/>
                <a:highlight>
                  <a:srgbClr val="FFFFFE"/>
                </a:highlight>
                <a:latin typeface="Consolas" panose="020B0609020204030204" pitchFamily="49" charset="0"/>
              </a:rPr>
              <a:t>".+/SERVERS/([^/]+)/.+"</a:t>
            </a:r>
            <a:r>
              <a:rPr lang="en-GB" b="0" dirty="0">
                <a:solidFill>
                  <a:srgbClr val="000000"/>
                </a:solidFill>
                <a:effectLst/>
                <a:highlight>
                  <a:srgbClr val="FFFFFE"/>
                </a:highlight>
                <a:latin typeface="Consolas" panose="020B0609020204030204" pitchFamily="49" charset="0"/>
              </a:rPr>
              <a:t>, </a:t>
            </a:r>
            <a:r>
              <a:rPr lang="en-GB" b="0" dirty="0">
                <a:solidFill>
                  <a:srgbClr val="098658"/>
                </a:solidFill>
                <a:effectLst/>
                <a:highlight>
                  <a:srgbClr val="FFFFFE"/>
                </a:highlight>
                <a:latin typeface="Consolas" panose="020B0609020204030204" pitchFamily="49" charset="0"/>
              </a:rPr>
              <a:t>1</a:t>
            </a:r>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ResourceId</a:t>
            </a:r>
            <a:r>
              <a:rPr lang="en-GB" b="0" dirty="0">
                <a:solidFill>
                  <a:srgbClr val="000000"/>
                </a:solidFill>
                <a:effectLst/>
                <a:highlight>
                  <a:srgbClr val="FFFFFE"/>
                </a:highlight>
                <a:latin typeface="Consolas" panose="020B0609020204030204" pitchFamily="49" charset="0"/>
              </a:rPr>
              <a:t>), </a:t>
            </a:r>
            <a:r>
              <a:rPr lang="en-GB" b="0" dirty="0">
                <a:solidFill>
                  <a:srgbClr val="A31515"/>
                </a:solidFill>
                <a:effectLst/>
                <a:highlight>
                  <a:srgbClr val="FFFFFE"/>
                </a:highlight>
                <a:latin typeface="Consolas" panose="020B0609020204030204" pitchFamily="49" charset="0"/>
              </a:rPr>
              <a:t>"."</a:t>
            </a:r>
            <a:r>
              <a:rPr lang="en-GB" b="0" dirty="0">
                <a:solidFill>
                  <a:srgbClr val="000000"/>
                </a:solidFill>
                <a:effectLst/>
                <a:highlight>
                  <a:srgbClr val="FFFFFE"/>
                </a:highlight>
                <a:latin typeface="Consolas" panose="020B0609020204030204" pitchFamily="49" charset="0"/>
              </a:rPr>
              <a:t>, extract(</a:t>
            </a:r>
            <a:r>
              <a:rPr lang="en-GB" b="0" dirty="0">
                <a:solidFill>
                  <a:srgbClr val="A31515"/>
                </a:solidFill>
                <a:effectLst/>
                <a:highlight>
                  <a:srgbClr val="FFFFFE"/>
                </a:highlight>
                <a:latin typeface="Consolas" panose="020B0609020204030204" pitchFamily="49" charset="0"/>
              </a:rPr>
              <a:t>".+/DATABASES/(.+)"</a:t>
            </a:r>
            <a:r>
              <a:rPr lang="en-GB" b="0" dirty="0">
                <a:solidFill>
                  <a:srgbClr val="000000"/>
                </a:solidFill>
                <a:effectLst/>
                <a:highlight>
                  <a:srgbClr val="FFFFFE"/>
                </a:highlight>
                <a:latin typeface="Consolas" panose="020B0609020204030204" pitchFamily="49" charset="0"/>
              </a:rPr>
              <a:t>, </a:t>
            </a:r>
            <a:r>
              <a:rPr lang="en-GB" b="0" dirty="0">
                <a:solidFill>
                  <a:srgbClr val="098658"/>
                </a:solidFill>
                <a:effectLst/>
                <a:highlight>
                  <a:srgbClr val="FFFFFE"/>
                </a:highlight>
                <a:latin typeface="Consolas" panose="020B0609020204030204" pitchFamily="49" charset="0"/>
              </a:rPr>
              <a:t>1</a:t>
            </a:r>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ResourceId</a:t>
            </a:r>
            <a:r>
              <a:rPr lang="en-GB" b="0" dirty="0">
                <a:solidFill>
                  <a:srgbClr val="000000"/>
                </a:solidFill>
                <a:effectLst/>
                <a:highlight>
                  <a:srgbClr val="FFFFFE"/>
                </a:highlight>
                <a:latin typeface="Consolas" panose="020B0609020204030204" pitchFamily="49" charset="0"/>
              </a:rPr>
              <a:t>)).</a:t>
            </a:r>
            <a:r>
              <a:rPr lang="en-GB" b="0" dirty="0" err="1">
                <a:solidFill>
                  <a:srgbClr val="000000"/>
                </a:solidFill>
                <a:effectLst/>
                <a:highlight>
                  <a:srgbClr val="FFFFFE"/>
                </a:highlight>
                <a:latin typeface="Consolas" panose="020B0609020204030204" pitchFamily="49" charset="0"/>
              </a:rPr>
              <a:t>tolower</a:t>
            </a:r>
            <a:r>
              <a:rPr lang="en-GB" b="0" dirty="0">
                <a:solidFill>
                  <a:srgbClr val="000000"/>
                </a:solidFill>
                <a:effectLst/>
                <a:highlight>
                  <a:srgbClr val="FFFFFE"/>
                </a:highlight>
                <a:latin typeface="Consolas" panose="020B0609020204030204" pitchFamily="49" charset="0"/>
              </a:rPr>
              <a:t>(),</a:t>
            </a:r>
          </a:p>
          <a:p>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TimeGenerated</a:t>
            </a:r>
            <a:r>
              <a:rPr lang="en-GB" b="0" dirty="0">
                <a:solidFill>
                  <a:srgbClr val="000000"/>
                </a:solidFill>
                <a:effectLst/>
                <a:highlight>
                  <a:srgbClr val="FFFFFE"/>
                </a:highlight>
                <a:latin typeface="Consolas" panose="020B0609020204030204" pitchFamily="49" charset="0"/>
              </a:rPr>
              <a:t>,</a:t>
            </a:r>
          </a:p>
          <a:p>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total_query_wait_time_ms_d</a:t>
            </a:r>
            <a:r>
              <a:rPr lang="en-GB" b="0" dirty="0">
                <a:solidFill>
                  <a:srgbClr val="000000"/>
                </a:solidFill>
                <a:effectLst/>
                <a:highlight>
                  <a:srgbClr val="FFFFFE"/>
                </a:highlight>
                <a:latin typeface="Consolas" panose="020B0609020204030204" pitchFamily="49" charset="0"/>
              </a:rPr>
              <a:t>,</a:t>
            </a:r>
          </a:p>
          <a:p>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wait_category_s</a:t>
            </a:r>
            <a:endParaRPr lang="en-GB" b="0" dirty="0">
              <a:solidFill>
                <a:srgbClr val="000000"/>
              </a:solidFill>
              <a:effectLst/>
              <a:highlight>
                <a:srgbClr val="FFFFFE"/>
              </a:highlight>
              <a:latin typeface="Consolas" panose="020B0609020204030204" pitchFamily="49" charset="0"/>
            </a:endParaRPr>
          </a:p>
          <a:p>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summarize</a:t>
            </a:r>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total_wait_time</a:t>
            </a:r>
            <a:r>
              <a:rPr lang="en-GB" b="0" dirty="0">
                <a:solidFill>
                  <a:srgbClr val="000000"/>
                </a:solidFill>
                <a:effectLst/>
                <a:highlight>
                  <a:srgbClr val="FFFFFE"/>
                </a:highlight>
                <a:latin typeface="Consolas" panose="020B0609020204030204" pitchFamily="49" charset="0"/>
              </a:rPr>
              <a:t> = sum(</a:t>
            </a:r>
            <a:r>
              <a:rPr lang="en-GB" b="0" dirty="0" err="1">
                <a:solidFill>
                  <a:srgbClr val="000000"/>
                </a:solidFill>
                <a:effectLst/>
                <a:highlight>
                  <a:srgbClr val="FFFFFE"/>
                </a:highlight>
                <a:latin typeface="Consolas" panose="020B0609020204030204" pitchFamily="49" charset="0"/>
              </a:rPr>
              <a:t>total_query_wait_time_ms_d</a:t>
            </a:r>
            <a:r>
              <a:rPr lang="en-GB" b="0" dirty="0">
                <a:solidFill>
                  <a:srgbClr val="000000"/>
                </a:solidFill>
                <a:effectLst/>
                <a:highlight>
                  <a:srgbClr val="FFFFFE"/>
                </a:highlight>
                <a:latin typeface="Consolas" panose="020B0609020204030204" pitchFamily="49" charset="0"/>
              </a:rPr>
              <a:t>) / </a:t>
            </a:r>
            <a:r>
              <a:rPr lang="en-GB" b="0" dirty="0">
                <a:solidFill>
                  <a:srgbClr val="098658"/>
                </a:solidFill>
                <a:effectLst/>
                <a:highlight>
                  <a:srgbClr val="FFFFFE"/>
                </a:highlight>
                <a:latin typeface="Consolas" panose="020B0609020204030204" pitchFamily="49" charset="0"/>
              </a:rPr>
              <a:t>1000</a:t>
            </a:r>
            <a:endParaRPr lang="en-GB" b="0" dirty="0">
              <a:solidFill>
                <a:srgbClr val="000000"/>
              </a:solidFill>
              <a:effectLst/>
              <a:highlight>
                <a:srgbClr val="FFFFFE"/>
              </a:highlight>
              <a:latin typeface="Consolas" panose="020B0609020204030204" pitchFamily="49" charset="0"/>
            </a:endParaRPr>
          </a:p>
          <a:p>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by</a:t>
            </a:r>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wait_category_s</a:t>
            </a:r>
            <a:r>
              <a:rPr lang="en-GB" b="0" dirty="0">
                <a:solidFill>
                  <a:srgbClr val="000000"/>
                </a:solidFill>
                <a:effectLst/>
                <a:highlight>
                  <a:srgbClr val="FFFFFE"/>
                </a:highlight>
                <a:latin typeface="Consolas" panose="020B0609020204030204" pitchFamily="49" charset="0"/>
              </a:rPr>
              <a:t>, bin(</a:t>
            </a:r>
            <a:r>
              <a:rPr lang="en-GB" b="0" dirty="0" err="1">
                <a:solidFill>
                  <a:srgbClr val="000000"/>
                </a:solidFill>
                <a:effectLst/>
                <a:highlight>
                  <a:srgbClr val="FFFFFE"/>
                </a:highlight>
                <a:latin typeface="Consolas" panose="020B0609020204030204" pitchFamily="49" charset="0"/>
              </a:rPr>
              <a:t>TimeGenerated</a:t>
            </a:r>
            <a:r>
              <a:rPr lang="en-GB" b="0" dirty="0">
                <a:solidFill>
                  <a:srgbClr val="000000"/>
                </a:solidFill>
                <a:effectLst/>
                <a:highlight>
                  <a:srgbClr val="FFFFFE"/>
                </a:highlight>
                <a:latin typeface="Consolas" panose="020B0609020204030204" pitchFamily="49" charset="0"/>
              </a:rPr>
              <a:t>, </a:t>
            </a:r>
            <a:r>
              <a:rPr lang="en-GB" b="0" dirty="0">
                <a:solidFill>
                  <a:srgbClr val="098658"/>
                </a:solidFill>
                <a:effectLst/>
                <a:highlight>
                  <a:srgbClr val="FFFFFE"/>
                </a:highlight>
                <a:latin typeface="Consolas" panose="020B0609020204030204" pitchFamily="49" charset="0"/>
              </a:rPr>
              <a:t>30</a:t>
            </a:r>
            <a:r>
              <a:rPr lang="en-GB" b="0" dirty="0">
                <a:solidFill>
                  <a:srgbClr val="000000"/>
                </a:solidFill>
                <a:effectLst/>
                <a:highlight>
                  <a:srgbClr val="FFFFFE"/>
                </a:highlight>
                <a:latin typeface="Consolas" panose="020B0609020204030204" pitchFamily="49" charset="0"/>
              </a:rPr>
              <a:t>m)</a:t>
            </a:r>
          </a:p>
          <a:p>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top</a:t>
            </a:r>
            <a:r>
              <a:rPr lang="en-GB" b="0" dirty="0">
                <a:solidFill>
                  <a:srgbClr val="000000"/>
                </a:solidFill>
                <a:effectLst/>
                <a:highlight>
                  <a:srgbClr val="FFFFFE"/>
                </a:highlight>
                <a:latin typeface="Consolas" panose="020B0609020204030204" pitchFamily="49" charset="0"/>
              </a:rPr>
              <a:t> </a:t>
            </a:r>
            <a:r>
              <a:rPr lang="en-GB" b="0" dirty="0">
                <a:solidFill>
                  <a:srgbClr val="098658"/>
                </a:solidFill>
                <a:effectLst/>
                <a:highlight>
                  <a:srgbClr val="FFFFFE"/>
                </a:highlight>
                <a:latin typeface="Consolas" panose="020B0609020204030204" pitchFamily="49" charset="0"/>
              </a:rPr>
              <a:t>1000</a:t>
            </a:r>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by</a:t>
            </a:r>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total_wait_time</a:t>
            </a:r>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desc</a:t>
            </a:r>
            <a:endParaRPr lang="en-GB" b="0" dirty="0">
              <a:solidFill>
                <a:srgbClr val="000000"/>
              </a:solidFill>
              <a:effectLst/>
              <a:highlight>
                <a:srgbClr val="FFFFFE"/>
              </a:highlight>
              <a:latin typeface="Consolas" panose="020B0609020204030204" pitchFamily="49" charset="0"/>
            </a:endParaRPr>
          </a:p>
          <a:p>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evaluate</a:t>
            </a:r>
            <a:r>
              <a:rPr lang="en-GB" b="0" dirty="0">
                <a:solidFill>
                  <a:srgbClr val="000000"/>
                </a:solidFill>
                <a:effectLst/>
                <a:highlight>
                  <a:srgbClr val="FFFFFE"/>
                </a:highlight>
                <a:latin typeface="Consolas" panose="020B0609020204030204" pitchFamily="49" charset="0"/>
              </a:rPr>
              <a:t> pivot(</a:t>
            </a:r>
            <a:r>
              <a:rPr lang="en-GB" b="0" dirty="0" err="1">
                <a:solidFill>
                  <a:srgbClr val="000000"/>
                </a:solidFill>
                <a:effectLst/>
                <a:highlight>
                  <a:srgbClr val="FFFFFE"/>
                </a:highlight>
                <a:latin typeface="Consolas" panose="020B0609020204030204" pitchFamily="49" charset="0"/>
              </a:rPr>
              <a:t>wait_category_s</a:t>
            </a:r>
            <a:r>
              <a:rPr lang="en-GB" b="0" dirty="0">
                <a:solidFill>
                  <a:srgbClr val="000000"/>
                </a:solidFill>
                <a:effectLst/>
                <a:highlight>
                  <a:srgbClr val="FFFFFE"/>
                </a:highlight>
                <a:latin typeface="Consolas" panose="020B0609020204030204" pitchFamily="49" charset="0"/>
              </a:rPr>
              <a:t>, sum(</a:t>
            </a:r>
            <a:r>
              <a:rPr lang="en-GB" b="0" dirty="0" err="1">
                <a:solidFill>
                  <a:srgbClr val="000000"/>
                </a:solidFill>
                <a:effectLst/>
                <a:highlight>
                  <a:srgbClr val="FFFFFE"/>
                </a:highlight>
                <a:latin typeface="Consolas" panose="020B0609020204030204" pitchFamily="49" charset="0"/>
              </a:rPr>
              <a:t>total_wait_time</a:t>
            </a:r>
            <a:r>
              <a:rPr lang="en-GB" b="0" dirty="0">
                <a:solidFill>
                  <a:srgbClr val="000000"/>
                </a:solidFill>
                <a:effectLst/>
                <a:highlight>
                  <a:srgbClr val="FFFFFE"/>
                </a:highlight>
                <a:latin typeface="Consolas" panose="020B0609020204030204" pitchFamily="49" charset="0"/>
              </a:rPr>
              <a:t>))</a:t>
            </a:r>
          </a:p>
          <a:p>
            <a:r>
              <a:rPr lang="en-GB" b="0" dirty="0">
                <a:solidFill>
                  <a:srgbClr val="000000"/>
                </a:solidFill>
                <a:effectLst/>
                <a:highlight>
                  <a:srgbClr val="FFFFFE"/>
                </a:highlight>
                <a:latin typeface="Consolas" panose="020B0609020204030204" pitchFamily="49" charset="0"/>
              </a:rPr>
              <a:t>| </a:t>
            </a:r>
            <a:r>
              <a:rPr lang="en-GB" b="0" dirty="0">
                <a:solidFill>
                  <a:srgbClr val="0000FF"/>
                </a:solidFill>
                <a:effectLst/>
                <a:highlight>
                  <a:srgbClr val="FFFFFE"/>
                </a:highlight>
                <a:latin typeface="Consolas" panose="020B0609020204030204" pitchFamily="49" charset="0"/>
              </a:rPr>
              <a:t>render</a:t>
            </a:r>
            <a:r>
              <a:rPr lang="en-GB" b="0" dirty="0">
                <a:solidFill>
                  <a:srgbClr val="000000"/>
                </a:solidFill>
                <a:effectLst/>
                <a:highlight>
                  <a:srgbClr val="FFFFFE"/>
                </a:highlight>
                <a:latin typeface="Consolas" panose="020B0609020204030204" pitchFamily="49" charset="0"/>
              </a:rPr>
              <a:t> </a:t>
            </a:r>
            <a:r>
              <a:rPr lang="en-GB" b="0" dirty="0" err="1">
                <a:solidFill>
                  <a:srgbClr val="000000"/>
                </a:solidFill>
                <a:effectLst/>
                <a:highlight>
                  <a:srgbClr val="FFFFFE"/>
                </a:highlight>
                <a:latin typeface="Consolas" panose="020B0609020204030204" pitchFamily="49" charset="0"/>
              </a:rPr>
              <a:t>barchart</a:t>
            </a:r>
            <a:endParaRPr lang="en-GB" b="0" dirty="0">
              <a:solidFill>
                <a:srgbClr val="000000"/>
              </a:solidFill>
              <a:effectLst/>
              <a:highlight>
                <a:srgbClr val="FFFFFE"/>
              </a:highlight>
              <a:latin typeface="Consolas" panose="020B0609020204030204" pitchFamily="49" charset="0"/>
            </a:endParaRP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47</a:t>
            </a:fld>
            <a:endParaRPr lang="en-AU"/>
          </a:p>
        </p:txBody>
      </p:sp>
    </p:spTree>
    <p:extLst>
      <p:ext uri="{BB962C8B-B14F-4D97-AF65-F5344CB8AC3E}">
        <p14:creationId xmlns:p14="http://schemas.microsoft.com/office/powerpoint/2010/main" val="4130902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Database Watcher </a:t>
            </a:r>
          </a:p>
          <a:p>
            <a:endParaRPr lang="en-GB" dirty="0"/>
          </a:p>
          <a:p>
            <a:r>
              <a:rPr lang="en-GB" dirty="0"/>
              <a:t>Database Watcher is supposed to be the product to use but it is still limited. </a:t>
            </a:r>
          </a:p>
          <a:p>
            <a:r>
              <a:rPr lang="en-GB" dirty="0"/>
              <a:t>It now has an alert option but it is a </a:t>
            </a:r>
            <a:r>
              <a:rPr lang="en-GB"/>
              <a:t>cost option</a:t>
            </a:r>
            <a:endParaRPr lang="en-GB" dirty="0"/>
          </a:p>
          <a:p>
            <a:endParaRPr lang="en-GB" dirty="0"/>
          </a:p>
          <a:p>
            <a:r>
              <a:rPr lang="en-GB" dirty="0"/>
              <a:t>The documentation states that it is not a replacement for insights</a:t>
            </a:r>
          </a:p>
          <a:p>
            <a:endParaRPr lang="en-GB" dirty="0"/>
          </a:p>
          <a:p>
            <a:r>
              <a:rPr lang="en-GB" dirty="0"/>
              <a:t>I’ve tried several times to get it to work and failed each time.</a:t>
            </a:r>
          </a:p>
          <a:p>
            <a:endParaRPr lang="en-GB" dirty="0"/>
          </a:p>
          <a:p>
            <a:r>
              <a:rPr lang="en-GB" dirty="0"/>
              <a:t>I can see it querying the </a:t>
            </a:r>
            <a:r>
              <a:rPr lang="en-GB" dirty="0" err="1"/>
              <a:t>sql</a:t>
            </a:r>
            <a:r>
              <a:rPr lang="en-GB" dirty="0"/>
              <a:t> database but the data never makes it to the cluster where the data is stored</a:t>
            </a:r>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48</a:t>
            </a:fld>
            <a:endParaRPr lang="en-AU"/>
          </a:p>
        </p:txBody>
      </p:sp>
    </p:spTree>
    <p:extLst>
      <p:ext uri="{BB962C8B-B14F-4D97-AF65-F5344CB8AC3E}">
        <p14:creationId xmlns:p14="http://schemas.microsoft.com/office/powerpoint/2010/main" val="424359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no data ever arrives</a:t>
            </a:r>
          </a:p>
        </p:txBody>
      </p:sp>
      <p:sp>
        <p:nvSpPr>
          <p:cNvPr id="4" name="Slide Number Placeholder 3"/>
          <p:cNvSpPr>
            <a:spLocks noGrp="1"/>
          </p:cNvSpPr>
          <p:nvPr>
            <p:ph type="sldNum" sz="quarter" idx="5"/>
          </p:nvPr>
        </p:nvSpPr>
        <p:spPr/>
        <p:txBody>
          <a:bodyPr/>
          <a:lstStyle/>
          <a:p>
            <a:fld id="{D9ADF622-C6E9-432D-82BC-E229ACC0E765}" type="slidenum">
              <a:rPr lang="en-AU" smtClean="0"/>
              <a:t>49</a:t>
            </a:fld>
            <a:endParaRPr lang="en-AU"/>
          </a:p>
        </p:txBody>
      </p:sp>
    </p:spTree>
    <p:extLst>
      <p:ext uri="{BB962C8B-B14F-4D97-AF65-F5344CB8AC3E}">
        <p14:creationId xmlns:p14="http://schemas.microsoft.com/office/powerpoint/2010/main" val="414842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50</a:t>
            </a:fld>
            <a:endParaRPr lang="en-AU"/>
          </a:p>
        </p:txBody>
      </p:sp>
    </p:spTree>
    <p:extLst>
      <p:ext uri="{BB962C8B-B14F-4D97-AF65-F5344CB8AC3E}">
        <p14:creationId xmlns:p14="http://schemas.microsoft.com/office/powerpoint/2010/main" val="381200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F153C2-95DF-406E-914B-62CDA018AD63}" type="slidenum">
              <a:rPr lang="en-GB" smtClean="0"/>
              <a:t>53</a:t>
            </a:fld>
            <a:endParaRPr lang="en-GB"/>
          </a:p>
        </p:txBody>
      </p:sp>
    </p:spTree>
    <p:extLst>
      <p:ext uri="{BB962C8B-B14F-4D97-AF65-F5344CB8AC3E}">
        <p14:creationId xmlns:p14="http://schemas.microsoft.com/office/powerpoint/2010/main" val="3822394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a:t>
            </a:r>
            <a:r>
              <a:rPr lang="en-GB" dirty="0" err="1"/>
              <a:t>WorldWide</a:t>
            </a:r>
            <a:r>
              <a:rPr lang="en-GB" dirty="0"/>
              <a:t> Importers – Metric and Alerts</a:t>
            </a:r>
          </a:p>
        </p:txBody>
      </p:sp>
      <p:sp>
        <p:nvSpPr>
          <p:cNvPr id="4" name="Slide Number Placeholder 3"/>
          <p:cNvSpPr>
            <a:spLocks noGrp="1"/>
          </p:cNvSpPr>
          <p:nvPr>
            <p:ph type="sldNum" sz="quarter" idx="5"/>
          </p:nvPr>
        </p:nvSpPr>
        <p:spPr/>
        <p:txBody>
          <a:bodyPr/>
          <a:lstStyle/>
          <a:p>
            <a:fld id="{F3EF852B-623F-476A-A181-56EFD4C4C092}" type="slidenum">
              <a:rPr lang="en-GB" smtClean="0"/>
              <a:t>7</a:t>
            </a:fld>
            <a:endParaRPr lang="en-GB"/>
          </a:p>
        </p:txBody>
      </p:sp>
    </p:spTree>
    <p:extLst>
      <p:ext uri="{BB962C8B-B14F-4D97-AF65-F5344CB8AC3E}">
        <p14:creationId xmlns:p14="http://schemas.microsoft.com/office/powerpoint/2010/main" val="3579916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mj-lt"/>
              <a:buAutoNum type="arabicPeriod"/>
            </a:pPr>
            <a:r>
              <a:rPr lang="en-GB" sz="1200" dirty="0">
                <a:effectLst/>
                <a:latin typeface="Aptos" panose="020B0004020202020204" pitchFamily="34" charset="0"/>
                <a:ea typeface="Times New Roman" panose="02020603050405020304" pitchFamily="18" charset="0"/>
                <a:cs typeface="Aptos" panose="020B0004020202020204" pitchFamily="34" charset="0"/>
              </a:rPr>
              <a:t>But we don’t have these on Azure SQL database, okay there are extended events but they aren’t se easy to setup and you can’t get real time output</a:t>
            </a:r>
            <a:endParaRPr lang="en-GB" sz="1200" dirty="0">
              <a:effectLst/>
              <a:latin typeface="Aptos" panose="020B0004020202020204" pitchFamily="34" charset="0"/>
              <a:ea typeface="Aptos" panose="020B0004020202020204" pitchFamily="34" charset="0"/>
              <a:cs typeface="Aptos" panose="020B0004020202020204" pitchFamily="34" charset="0"/>
            </a:endParaRPr>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8</a:t>
            </a:fld>
            <a:endParaRPr lang="en-AU"/>
          </a:p>
        </p:txBody>
      </p:sp>
    </p:spTree>
    <p:extLst>
      <p:ext uri="{BB962C8B-B14F-4D97-AF65-F5344CB8AC3E}">
        <p14:creationId xmlns:p14="http://schemas.microsoft.com/office/powerpoint/2010/main" val="426370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mj-lt"/>
              <a:buAutoNum type="arabicPeriod"/>
            </a:pPr>
            <a:endParaRPr lang="en-GB" sz="1200" dirty="0">
              <a:effectLst/>
              <a:latin typeface="Aptos" panose="020B0004020202020204" pitchFamily="34" charset="0"/>
              <a:ea typeface="Times New Roman" panose="02020603050405020304" pitchFamily="18" charset="0"/>
              <a:cs typeface="Aptos" panose="020B0004020202020204" pitchFamily="34" charset="0"/>
            </a:endParaRPr>
          </a:p>
          <a:p>
            <a:pPr marL="0" lvl="0" indent="0">
              <a:buFont typeface="+mj-lt"/>
              <a:buNone/>
            </a:pPr>
            <a:r>
              <a:rPr lang="en-GB" sz="1200" b="1" dirty="0">
                <a:effectLst/>
                <a:latin typeface="Aptos" panose="020B0004020202020204" pitchFamily="34" charset="0"/>
                <a:ea typeface="Times New Roman" panose="02020603050405020304" pitchFamily="18" charset="0"/>
                <a:cs typeface="Aptos" panose="020B0004020202020204" pitchFamily="34" charset="0"/>
              </a:rPr>
              <a:t>Metrics</a:t>
            </a:r>
          </a:p>
          <a:p>
            <a:pPr marL="0" lvl="0" indent="0">
              <a:buFont typeface="+mj-lt"/>
              <a:buNone/>
            </a:pPr>
            <a:endParaRPr lang="en-GB" sz="1200" b="1" dirty="0">
              <a:effectLst/>
              <a:latin typeface="Aptos" panose="020B0004020202020204" pitchFamily="34" charset="0"/>
              <a:ea typeface="Times New Roman" panose="02020603050405020304" pitchFamily="18" charset="0"/>
              <a:cs typeface="Aptos" panose="020B0004020202020204" pitchFamily="34" charset="0"/>
            </a:endParaRPr>
          </a:p>
          <a:p>
            <a:pPr marL="0" lvl="0" indent="0">
              <a:buFont typeface="+mj-lt"/>
              <a:buNone/>
            </a:pPr>
            <a:r>
              <a:rPr lang="en-GB" sz="1200" dirty="0">
                <a:effectLst/>
                <a:latin typeface="Aptos" panose="020B0004020202020204" pitchFamily="34" charset="0"/>
                <a:ea typeface="Times New Roman" panose="02020603050405020304" pitchFamily="18" charset="0"/>
                <a:cs typeface="Aptos" panose="020B0004020202020204" pitchFamily="34" charset="0"/>
              </a:rPr>
              <a:t>What do we get in Azure for monitoring in the portal ?</a:t>
            </a:r>
          </a:p>
          <a:p>
            <a:pPr marL="0" lvl="0" indent="0">
              <a:buFont typeface="+mj-lt"/>
              <a:buNone/>
            </a:pPr>
            <a:endParaRPr lang="en-GB" sz="1200" dirty="0">
              <a:effectLst/>
              <a:latin typeface="Aptos" panose="020B0004020202020204" pitchFamily="34" charset="0"/>
              <a:ea typeface="Aptos" panose="020B0004020202020204" pitchFamily="34" charset="0"/>
              <a:cs typeface="Aptos" panose="020B0004020202020204" pitchFamily="34" charset="0"/>
            </a:endParaRPr>
          </a:p>
          <a:p>
            <a:pPr marL="0" lvl="0" indent="0">
              <a:buFont typeface="+mj-lt"/>
              <a:buNone/>
            </a:pPr>
            <a:r>
              <a:rPr lang="en-GB" sz="1200" dirty="0">
                <a:effectLst/>
                <a:latin typeface="Aptos" panose="020B0004020202020204" pitchFamily="34" charset="0"/>
                <a:ea typeface="Times New Roman" panose="02020603050405020304" pitchFamily="18" charset="0"/>
                <a:cs typeface="Aptos" panose="020B0004020202020204" pitchFamily="34" charset="0"/>
              </a:rPr>
              <a:t>The most basic  is under Monitoring/metrics where we can see some very basic stats on the database, </a:t>
            </a:r>
            <a:r>
              <a:rPr lang="en-GB" sz="1200" dirty="0" err="1">
                <a:effectLst/>
                <a:latin typeface="Aptos" panose="020B0004020202020204" pitchFamily="34" charset="0"/>
                <a:ea typeface="Times New Roman" panose="02020603050405020304" pitchFamily="18" charset="0"/>
                <a:cs typeface="Aptos" panose="020B0004020202020204" pitchFamily="34" charset="0"/>
              </a:rPr>
              <a:t>cpu</a:t>
            </a:r>
            <a:r>
              <a:rPr lang="en-GB" sz="1200" dirty="0">
                <a:effectLst/>
                <a:latin typeface="Aptos" panose="020B0004020202020204" pitchFamily="34" charset="0"/>
                <a:ea typeface="Times New Roman" panose="02020603050405020304" pitchFamily="18" charset="0"/>
                <a:cs typeface="Aptos" panose="020B0004020202020204" pitchFamily="34" charset="0"/>
              </a:rPr>
              <a:t>, disk space, </a:t>
            </a:r>
          </a:p>
          <a:p>
            <a:pPr marL="0" lvl="0" indent="0">
              <a:buFont typeface="+mj-lt"/>
              <a:buNone/>
            </a:pPr>
            <a:endParaRPr lang="en-GB" sz="1200" dirty="0">
              <a:effectLst/>
              <a:latin typeface="Aptos" panose="020B0004020202020204" pitchFamily="34" charset="0"/>
              <a:ea typeface="Aptos" panose="020B0004020202020204" pitchFamily="34" charset="0"/>
              <a:cs typeface="Aptos" panose="020B0004020202020204" pitchFamily="34" charset="0"/>
            </a:endParaRPr>
          </a:p>
          <a:p>
            <a:pPr marL="0" lvl="0" indent="0">
              <a:buFont typeface="+mj-lt"/>
              <a:buNone/>
            </a:pPr>
            <a:r>
              <a:rPr lang="en-GB" sz="1200" dirty="0">
                <a:effectLst/>
                <a:latin typeface="Aptos" panose="020B0004020202020204" pitchFamily="34" charset="0"/>
                <a:ea typeface="Aptos" panose="020B0004020202020204" pitchFamily="34" charset="0"/>
                <a:cs typeface="Aptos" panose="020B0004020202020204" pitchFamily="34" charset="0"/>
              </a:rPr>
              <a:t>This data is stored somewhere inside Azure, doesn’t seem possible to get to the raw data</a:t>
            </a:r>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9</a:t>
            </a:fld>
            <a:endParaRPr lang="en-AU"/>
          </a:p>
        </p:txBody>
      </p:sp>
    </p:spTree>
    <p:extLst>
      <p:ext uri="{BB962C8B-B14F-4D97-AF65-F5344CB8AC3E}">
        <p14:creationId xmlns:p14="http://schemas.microsoft.com/office/powerpoint/2010/main" val="724008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Dashboards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create dashboards to display and share our performance metrics. </a:t>
            </a:r>
            <a:br>
              <a:rPr lang="en-GB" dirty="0"/>
            </a:br>
            <a:r>
              <a:rPr lang="en-GB" dirty="0"/>
              <a:t>Dashboards have been here since the outset of Azure</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br>
            <a:r>
              <a:rPr lang="en-GB" dirty="0"/>
              <a:t>Are pretty easy to create </a:t>
            </a:r>
          </a:p>
          <a:p>
            <a:endParaRPr lang="en-GB" dirty="0"/>
          </a:p>
        </p:txBody>
      </p:sp>
      <p:sp>
        <p:nvSpPr>
          <p:cNvPr id="4" name="Slide Number Placeholder 3"/>
          <p:cNvSpPr>
            <a:spLocks noGrp="1"/>
          </p:cNvSpPr>
          <p:nvPr>
            <p:ph type="sldNum" sz="quarter" idx="5"/>
          </p:nvPr>
        </p:nvSpPr>
        <p:spPr/>
        <p:txBody>
          <a:bodyPr/>
          <a:lstStyle/>
          <a:p>
            <a:fld id="{D9ADF622-C6E9-432D-82BC-E229ACC0E765}" type="slidenum">
              <a:rPr lang="en-AU" smtClean="0"/>
              <a:t>10</a:t>
            </a:fld>
            <a:endParaRPr lang="en-AU"/>
          </a:p>
        </p:txBody>
      </p:sp>
    </p:spTree>
    <p:extLst>
      <p:ext uri="{BB962C8B-B14F-4D97-AF65-F5344CB8AC3E}">
        <p14:creationId xmlns:p14="http://schemas.microsoft.com/office/powerpoint/2010/main" val="274670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Alerts</a:t>
            </a:r>
          </a:p>
          <a:p>
            <a:endParaRPr lang="en-GB" b="1" dirty="0"/>
          </a:p>
          <a:p>
            <a:r>
              <a:rPr lang="en-GB" dirty="0"/>
              <a:t>We can also set up basic alerts based on those graphs, that can email or send SMS alerts to admins</a:t>
            </a:r>
          </a:p>
          <a:p>
            <a:endParaRPr lang="en-GB" dirty="0"/>
          </a:p>
          <a:p>
            <a:r>
              <a:rPr lang="en-GB" dirty="0"/>
              <a:t>Again this has been around since the start of Azure</a:t>
            </a:r>
          </a:p>
          <a:p>
            <a:endParaRPr lang="en-GB" dirty="0"/>
          </a:p>
          <a:p>
            <a:r>
              <a:rPr lang="en-GB" dirty="0"/>
              <a:t>There are further conditions that can be configured in Alerts page of the portal</a:t>
            </a:r>
          </a:p>
        </p:txBody>
      </p:sp>
      <p:sp>
        <p:nvSpPr>
          <p:cNvPr id="4" name="Slide Number Placeholder 3"/>
          <p:cNvSpPr>
            <a:spLocks noGrp="1"/>
          </p:cNvSpPr>
          <p:nvPr>
            <p:ph type="sldNum" sz="quarter" idx="5"/>
          </p:nvPr>
        </p:nvSpPr>
        <p:spPr/>
        <p:txBody>
          <a:bodyPr/>
          <a:lstStyle/>
          <a:p>
            <a:fld id="{D9ADF622-C6E9-432D-82BC-E229ACC0E765}" type="slidenum">
              <a:rPr lang="en-AU" smtClean="0"/>
              <a:t>11</a:t>
            </a:fld>
            <a:endParaRPr lang="en-AU"/>
          </a:p>
        </p:txBody>
      </p:sp>
    </p:spTree>
    <p:extLst>
      <p:ext uri="{BB962C8B-B14F-4D97-AF65-F5344CB8AC3E}">
        <p14:creationId xmlns:p14="http://schemas.microsoft.com/office/powerpoint/2010/main" val="2190304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p:nvPr>
        </p:nvSpPr>
        <p:spPr>
          <a:xfrm>
            <a:off x="1143000" y="841772"/>
            <a:ext cx="6858000" cy="1790700"/>
          </a:xfrm>
        </p:spPr>
        <p:txBody>
          <a:bodyPr anchor="b"/>
          <a:lstStyle>
            <a:lvl1pPr algn="ctr">
              <a:defRPr sz="4500"/>
            </a:lvl1pPr>
          </a:lstStyle>
          <a:p>
            <a:r>
              <a:rPr lang="pl-PL"/>
              <a:t>Kliknij, aby edytować styl</a:t>
            </a:r>
          </a:p>
        </p:txBody>
      </p:sp>
      <p:sp>
        <p:nvSpPr>
          <p:cNvPr id="3" name="Podtytuł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EA9E0AEA-B3A9-444D-BA38-D2CAB5F2DD0D}" type="datetimeFigureOut">
              <a:rPr lang="pl-PL" smtClean="0"/>
              <a:t>13.05.2025</a:t>
            </a:fld>
            <a:endParaRPr lang="pl-PL" dirty="0"/>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134250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b="1">
                <a:solidFill>
                  <a:srgbClr val="FF8407"/>
                </a:solidFill>
                <a:latin typeface="Open Sans" panose="020B0606030504020204" pitchFamily="34" charset="0"/>
                <a:ea typeface="Open Sans" panose="020B0606030504020204" pitchFamily="34" charset="0"/>
                <a:cs typeface="Open Sans" panose="020B0606030504020204" pitchFamily="34" charset="0"/>
              </a:defRPr>
            </a:lvl1pPr>
          </a:lstStyle>
          <a:p>
            <a:r>
              <a:rPr lang="pl-PL" dirty="0"/>
              <a:t>Kliknij, aby edytować styl</a:t>
            </a:r>
          </a:p>
        </p:txBody>
      </p:sp>
      <p:sp>
        <p:nvSpPr>
          <p:cNvPr id="3" name="Symbol zastępczy tytułu pionowego 2"/>
          <p:cNvSpPr>
            <a:spLocks noGrp="1"/>
          </p:cNvSpPr>
          <p:nvPr>
            <p:ph type="body" orient="vert" idx="1"/>
          </p:nvPr>
        </p:nvSpPr>
        <p:spPr/>
        <p:txBody>
          <a:bodyPr vert="eaVert"/>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13.05.2025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233202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3675" y="273844"/>
            <a:ext cx="1971675" cy="4358879"/>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628650" y="273844"/>
            <a:ext cx="5800725" cy="4358879"/>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13.05.2025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950122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457207" indent="0">
              <a:buFont typeface="Wingdings" charset="2"/>
              <a:buNone/>
              <a:defRPr>
                <a:solidFill>
                  <a:srgbClr val="474947"/>
                </a:solidFill>
              </a:defRPr>
            </a:lvl2pPr>
            <a:lvl3pPr marL="914414" indent="0">
              <a:buFont typeface="Wingdings" charset="2"/>
              <a:buNone/>
              <a:defRPr>
                <a:solidFill>
                  <a:srgbClr val="474947"/>
                </a:solidFill>
              </a:defRPr>
            </a:lvl3pPr>
            <a:lvl4pPr marL="1371620" indent="0">
              <a:buFont typeface="Wingdings" charset="2"/>
              <a:buNone/>
              <a:defRPr>
                <a:solidFill>
                  <a:srgbClr val="474947"/>
                </a:solidFill>
              </a:defRPr>
            </a:lvl4pPr>
            <a:lvl5pPr marL="1828826"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362887" y="4857471"/>
            <a:ext cx="302406" cy="202235"/>
          </a:xfrm>
          <a:prstGeom prst="rect">
            <a:avLst/>
          </a:prstGeom>
          <a:noFill/>
        </p:spPr>
        <p:txBody>
          <a:bodyPr wrap="square" rtlCol="0">
            <a:spAutoFit/>
          </a:bodyPr>
          <a:lstStyle/>
          <a:p>
            <a:fld id="{5C4C0377-93A7-4C72-9ED1-7129E52CE85C}" type="slidenum">
              <a:rPr lang="en-GB" sz="714" smtClean="0">
                <a:solidFill>
                  <a:schemeClr val="bg1"/>
                </a:solidFill>
              </a:rPr>
              <a:t>‹#›</a:t>
            </a:fld>
            <a:endParaRPr lang="en-GB" sz="714" dirty="0">
              <a:solidFill>
                <a:schemeClr val="bg1"/>
              </a:solidFill>
            </a:endParaRPr>
          </a:p>
        </p:txBody>
      </p:sp>
      <p:sp>
        <p:nvSpPr>
          <p:cNvPr id="10" name="TextBox 9"/>
          <p:cNvSpPr txBox="1"/>
          <p:nvPr userDrawn="1"/>
        </p:nvSpPr>
        <p:spPr>
          <a:xfrm>
            <a:off x="828593" y="4883423"/>
            <a:ext cx="582211" cy="190052"/>
          </a:xfrm>
          <a:prstGeom prst="rect">
            <a:avLst/>
          </a:prstGeom>
          <a:noFill/>
        </p:spPr>
        <p:txBody>
          <a:bodyPr wrap="none" rtlCol="0">
            <a:spAutoFit/>
          </a:bodyPr>
          <a:lstStyle/>
          <a:p>
            <a:r>
              <a:rPr lang="en-GB" sz="635" dirty="0">
                <a:solidFill>
                  <a:schemeClr val="bg1"/>
                </a:solidFill>
              </a:rPr>
              <a:t>17/03/2023</a:t>
            </a:r>
          </a:p>
        </p:txBody>
      </p:sp>
    </p:spTree>
    <p:extLst>
      <p:ext uri="{BB962C8B-B14F-4D97-AF65-F5344CB8AC3E}">
        <p14:creationId xmlns:p14="http://schemas.microsoft.com/office/powerpoint/2010/main" val="2620412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457207" indent="0">
              <a:buFont typeface="Wingdings" charset="2"/>
              <a:buNone/>
              <a:defRPr>
                <a:solidFill>
                  <a:srgbClr val="474947"/>
                </a:solidFill>
              </a:defRPr>
            </a:lvl2pPr>
            <a:lvl3pPr marL="914414" indent="0">
              <a:buFont typeface="Wingdings" charset="2"/>
              <a:buNone/>
              <a:defRPr>
                <a:solidFill>
                  <a:srgbClr val="474947"/>
                </a:solidFill>
              </a:defRPr>
            </a:lvl3pPr>
            <a:lvl4pPr marL="1371620" indent="0">
              <a:buFont typeface="Wingdings" charset="2"/>
              <a:buNone/>
              <a:defRPr>
                <a:solidFill>
                  <a:srgbClr val="474947"/>
                </a:solidFill>
              </a:defRPr>
            </a:lvl4pPr>
            <a:lvl5pPr marL="1828826"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362887" y="4857471"/>
            <a:ext cx="302406" cy="202235"/>
          </a:xfrm>
          <a:prstGeom prst="rect">
            <a:avLst/>
          </a:prstGeom>
          <a:noFill/>
        </p:spPr>
        <p:txBody>
          <a:bodyPr wrap="square" rtlCol="0">
            <a:spAutoFit/>
          </a:bodyPr>
          <a:lstStyle/>
          <a:p>
            <a:fld id="{5C4C0377-93A7-4C72-9ED1-7129E52CE85C}" type="slidenum">
              <a:rPr lang="en-GB" sz="714" smtClean="0">
                <a:solidFill>
                  <a:schemeClr val="bg1"/>
                </a:solidFill>
              </a:rPr>
              <a:t>‹#›</a:t>
            </a:fld>
            <a:endParaRPr lang="en-GB" sz="714" dirty="0">
              <a:solidFill>
                <a:schemeClr val="bg1"/>
              </a:solidFill>
            </a:endParaRPr>
          </a:p>
        </p:txBody>
      </p:sp>
      <p:sp>
        <p:nvSpPr>
          <p:cNvPr id="10" name="TextBox 9"/>
          <p:cNvSpPr txBox="1"/>
          <p:nvPr userDrawn="1"/>
        </p:nvSpPr>
        <p:spPr>
          <a:xfrm>
            <a:off x="828593" y="4883423"/>
            <a:ext cx="1261884" cy="190052"/>
          </a:xfrm>
          <a:prstGeom prst="rect">
            <a:avLst/>
          </a:prstGeom>
          <a:noFill/>
        </p:spPr>
        <p:txBody>
          <a:bodyPr wrap="none" rtlCol="0">
            <a:spAutoFit/>
          </a:bodyPr>
          <a:lstStyle/>
          <a:p>
            <a:r>
              <a:rPr lang="en-GB" sz="635" dirty="0">
                <a:solidFill>
                  <a:schemeClr val="bg1"/>
                </a:solidFill>
              </a:rPr>
              <a:t>17/03/2023 David Postlethwaite</a:t>
            </a:r>
          </a:p>
        </p:txBody>
      </p:sp>
    </p:spTree>
    <p:extLst>
      <p:ext uri="{BB962C8B-B14F-4D97-AF65-F5344CB8AC3E}">
        <p14:creationId xmlns:p14="http://schemas.microsoft.com/office/powerpoint/2010/main" val="495805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837" y="286031"/>
            <a:ext cx="8572137" cy="4571440"/>
          </a:xfrm>
        </p:spPr>
        <p:txBody>
          <a:bodyPr/>
          <a:lstStyle>
            <a:lvl1pPr marL="0" indent="0">
              <a:buFont typeface="Wingdings" charset="2"/>
              <a:buNone/>
              <a:defRPr>
                <a:solidFill>
                  <a:schemeClr val="tx2"/>
                </a:solidFill>
              </a:defRPr>
            </a:lvl1pPr>
            <a:lvl2pPr marL="457207" indent="0">
              <a:buFont typeface="Wingdings" charset="2"/>
              <a:buNone/>
              <a:defRPr>
                <a:solidFill>
                  <a:srgbClr val="474947"/>
                </a:solidFill>
              </a:defRPr>
            </a:lvl2pPr>
            <a:lvl3pPr marL="914414" indent="0">
              <a:buFont typeface="Wingdings" charset="2"/>
              <a:buNone/>
              <a:defRPr>
                <a:solidFill>
                  <a:srgbClr val="474947"/>
                </a:solidFill>
              </a:defRPr>
            </a:lvl3pPr>
            <a:lvl4pPr marL="1371620" indent="0">
              <a:buFont typeface="Wingdings" charset="2"/>
              <a:buNone/>
              <a:defRPr>
                <a:solidFill>
                  <a:srgbClr val="474947"/>
                </a:solidFill>
              </a:defRPr>
            </a:lvl4pPr>
            <a:lvl5pPr marL="1828826"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9784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457207" indent="0">
              <a:buFont typeface="Wingdings" charset="2"/>
              <a:buNone/>
              <a:defRPr>
                <a:solidFill>
                  <a:srgbClr val="474947"/>
                </a:solidFill>
              </a:defRPr>
            </a:lvl2pPr>
            <a:lvl3pPr marL="914414" indent="0">
              <a:buFont typeface="Wingdings" charset="2"/>
              <a:buNone/>
              <a:defRPr>
                <a:solidFill>
                  <a:srgbClr val="474947"/>
                </a:solidFill>
              </a:defRPr>
            </a:lvl3pPr>
            <a:lvl4pPr marL="1371620" indent="0">
              <a:buFont typeface="Wingdings" charset="2"/>
              <a:buNone/>
              <a:defRPr>
                <a:solidFill>
                  <a:srgbClr val="474947"/>
                </a:solidFill>
              </a:defRPr>
            </a:lvl4pPr>
            <a:lvl5pPr marL="1828826"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362887" y="4857471"/>
            <a:ext cx="302406" cy="202235"/>
          </a:xfrm>
          <a:prstGeom prst="rect">
            <a:avLst/>
          </a:prstGeom>
          <a:noFill/>
        </p:spPr>
        <p:txBody>
          <a:bodyPr wrap="square" rtlCol="0">
            <a:spAutoFit/>
          </a:bodyPr>
          <a:lstStyle/>
          <a:p>
            <a:fld id="{5C4C0377-93A7-4C72-9ED1-7129E52CE85C}" type="slidenum">
              <a:rPr lang="en-GB" sz="714" smtClean="0"/>
              <a:t>‹#›</a:t>
            </a:fld>
            <a:endParaRPr lang="en-GB" sz="714" dirty="0"/>
          </a:p>
        </p:txBody>
      </p:sp>
      <p:sp>
        <p:nvSpPr>
          <p:cNvPr id="10" name="TextBox 9"/>
          <p:cNvSpPr txBox="1"/>
          <p:nvPr userDrawn="1"/>
        </p:nvSpPr>
        <p:spPr>
          <a:xfrm>
            <a:off x="828592" y="4883423"/>
            <a:ext cx="582211" cy="190052"/>
          </a:xfrm>
          <a:prstGeom prst="rect">
            <a:avLst/>
          </a:prstGeom>
          <a:noFill/>
        </p:spPr>
        <p:txBody>
          <a:bodyPr wrap="none" rtlCol="0">
            <a:spAutoFit/>
          </a:bodyPr>
          <a:lstStyle/>
          <a:p>
            <a:r>
              <a:rPr lang="en-GB" sz="635" dirty="0"/>
              <a:t>10/03/2022</a:t>
            </a:r>
          </a:p>
        </p:txBody>
      </p:sp>
    </p:spTree>
    <p:extLst>
      <p:ext uri="{BB962C8B-B14F-4D97-AF65-F5344CB8AC3E}">
        <p14:creationId xmlns:p14="http://schemas.microsoft.com/office/powerpoint/2010/main" val="1450644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837" y="286031"/>
            <a:ext cx="8572137" cy="4571440"/>
          </a:xfrm>
        </p:spPr>
        <p:txBody>
          <a:bodyPr/>
          <a:lstStyle>
            <a:lvl1pPr marL="0" indent="0">
              <a:buFont typeface="Wingdings" charset="2"/>
              <a:buNone/>
              <a:defRPr>
                <a:solidFill>
                  <a:schemeClr val="tx2"/>
                </a:solidFill>
              </a:defRPr>
            </a:lvl1pPr>
            <a:lvl2pPr marL="457207" indent="0">
              <a:buFont typeface="Wingdings" charset="2"/>
              <a:buNone/>
              <a:defRPr>
                <a:solidFill>
                  <a:srgbClr val="474947"/>
                </a:solidFill>
              </a:defRPr>
            </a:lvl2pPr>
            <a:lvl3pPr marL="914414" indent="0">
              <a:buFont typeface="Wingdings" charset="2"/>
              <a:buNone/>
              <a:defRPr>
                <a:solidFill>
                  <a:srgbClr val="474947"/>
                </a:solidFill>
              </a:defRPr>
            </a:lvl3pPr>
            <a:lvl4pPr marL="1371620" indent="0">
              <a:buFont typeface="Wingdings" charset="2"/>
              <a:buNone/>
              <a:defRPr>
                <a:solidFill>
                  <a:srgbClr val="474947"/>
                </a:solidFill>
              </a:defRPr>
            </a:lvl4pPr>
            <a:lvl5pPr marL="1828826"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8166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786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457207" indent="0">
              <a:buFont typeface="Wingdings" charset="2"/>
              <a:buNone/>
              <a:defRPr>
                <a:solidFill>
                  <a:srgbClr val="474947"/>
                </a:solidFill>
              </a:defRPr>
            </a:lvl2pPr>
            <a:lvl3pPr marL="914414" indent="0">
              <a:buFont typeface="Wingdings" charset="2"/>
              <a:buNone/>
              <a:defRPr>
                <a:solidFill>
                  <a:srgbClr val="474947"/>
                </a:solidFill>
              </a:defRPr>
            </a:lvl3pPr>
            <a:lvl4pPr marL="1371620" indent="0">
              <a:buFont typeface="Wingdings" charset="2"/>
              <a:buNone/>
              <a:defRPr>
                <a:solidFill>
                  <a:srgbClr val="474947"/>
                </a:solidFill>
              </a:defRPr>
            </a:lvl4pPr>
            <a:lvl5pPr marL="1828826"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362887" y="4857471"/>
            <a:ext cx="302406" cy="202235"/>
          </a:xfrm>
          <a:prstGeom prst="rect">
            <a:avLst/>
          </a:prstGeom>
          <a:noFill/>
        </p:spPr>
        <p:txBody>
          <a:bodyPr wrap="square" rtlCol="0">
            <a:spAutoFit/>
          </a:bodyPr>
          <a:lstStyle/>
          <a:p>
            <a:fld id="{5C4C0377-93A7-4C72-9ED1-7129E52CE85C}" type="slidenum">
              <a:rPr lang="en-GB" sz="714" smtClean="0">
                <a:solidFill>
                  <a:schemeClr val="bg1"/>
                </a:solidFill>
              </a:rPr>
              <a:t>‹#›</a:t>
            </a:fld>
            <a:endParaRPr lang="en-GB" sz="714" dirty="0">
              <a:solidFill>
                <a:schemeClr val="bg1"/>
              </a:solidFill>
            </a:endParaRPr>
          </a:p>
        </p:txBody>
      </p:sp>
      <p:sp>
        <p:nvSpPr>
          <p:cNvPr id="10" name="TextBox 9"/>
          <p:cNvSpPr txBox="1"/>
          <p:nvPr userDrawn="1"/>
        </p:nvSpPr>
        <p:spPr>
          <a:xfrm>
            <a:off x="828593" y="4883423"/>
            <a:ext cx="1261884" cy="190052"/>
          </a:xfrm>
          <a:prstGeom prst="rect">
            <a:avLst/>
          </a:prstGeom>
          <a:noFill/>
        </p:spPr>
        <p:txBody>
          <a:bodyPr wrap="none" rtlCol="0">
            <a:spAutoFit/>
          </a:bodyPr>
          <a:lstStyle/>
          <a:p>
            <a:r>
              <a:rPr lang="en-GB" sz="635" dirty="0">
                <a:solidFill>
                  <a:schemeClr val="bg1"/>
                </a:solidFill>
              </a:rPr>
              <a:t>02/04/2020 David Postlethwaite</a:t>
            </a:r>
          </a:p>
        </p:txBody>
      </p:sp>
    </p:spTree>
    <p:extLst>
      <p:ext uri="{BB962C8B-B14F-4D97-AF65-F5344CB8AC3E}">
        <p14:creationId xmlns:p14="http://schemas.microsoft.com/office/powerpoint/2010/main" val="657858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837" y="286031"/>
            <a:ext cx="8572137" cy="4571440"/>
          </a:xfrm>
        </p:spPr>
        <p:txBody>
          <a:bodyPr/>
          <a:lstStyle>
            <a:lvl1pPr marL="0" indent="0">
              <a:buFont typeface="Wingdings" charset="2"/>
              <a:buNone/>
              <a:defRPr>
                <a:solidFill>
                  <a:schemeClr val="tx2"/>
                </a:solidFill>
              </a:defRPr>
            </a:lvl1pPr>
            <a:lvl2pPr marL="457207" indent="0">
              <a:buFont typeface="Wingdings" charset="2"/>
              <a:buNone/>
              <a:defRPr>
                <a:solidFill>
                  <a:srgbClr val="474947"/>
                </a:solidFill>
              </a:defRPr>
            </a:lvl2pPr>
            <a:lvl3pPr marL="914414" indent="0">
              <a:buFont typeface="Wingdings" charset="2"/>
              <a:buNone/>
              <a:defRPr>
                <a:solidFill>
                  <a:srgbClr val="474947"/>
                </a:solidFill>
              </a:defRPr>
            </a:lvl3pPr>
            <a:lvl4pPr marL="1371620" indent="0">
              <a:buFont typeface="Wingdings" charset="2"/>
              <a:buNone/>
              <a:defRPr>
                <a:solidFill>
                  <a:srgbClr val="474947"/>
                </a:solidFill>
              </a:defRPr>
            </a:lvl4pPr>
            <a:lvl5pPr marL="1828826"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556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A9E0AEA-B3A9-444D-BA38-D2CAB5F2DD0D}" type="datetimeFigureOut">
              <a:rPr lang="pl-PL" smtClean="0"/>
              <a:t>13.05.2025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77733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46E8-D4CE-2F58-1510-F9C515512EFB}"/>
              </a:ext>
            </a:extLst>
          </p:cNvPr>
          <p:cNvSpPr>
            <a:spLocks noGrp="1"/>
          </p:cNvSpPr>
          <p:nvPr>
            <p:ph type="ctrTitle"/>
          </p:nvPr>
        </p:nvSpPr>
        <p:spPr>
          <a:xfrm>
            <a:off x="1143000" y="841772"/>
            <a:ext cx="6858000" cy="1790700"/>
          </a:xfrm>
        </p:spPr>
        <p:txBody>
          <a:bodyPr anchor="b"/>
          <a:lstStyle>
            <a:lvl1pPr algn="ctr">
              <a:defRPr sz="4500"/>
            </a:lvl1pPr>
          </a:lstStyle>
          <a:p>
            <a:r>
              <a:rPr lang="en-US" dirty="0"/>
              <a:t>Click to edit Master title style</a:t>
            </a:r>
          </a:p>
        </p:txBody>
      </p:sp>
      <p:sp>
        <p:nvSpPr>
          <p:cNvPr id="3" name="Subtitle 2">
            <a:extLst>
              <a:ext uri="{FF2B5EF4-FFF2-40B4-BE49-F238E27FC236}">
                <a16:creationId xmlns:a16="http://schemas.microsoft.com/office/drawing/2014/main" id="{D7355C5C-17E7-BAFE-2DE1-B2D645514A4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D6032DA2-9F3D-CBEC-4755-6E1918EF7506}"/>
              </a:ext>
            </a:extLst>
          </p:cNvPr>
          <p:cNvSpPr>
            <a:spLocks noGrp="1"/>
          </p:cNvSpPr>
          <p:nvPr>
            <p:ph type="dt" sz="half" idx="10"/>
          </p:nvPr>
        </p:nvSpPr>
        <p:spPr/>
        <p:txBody>
          <a:bodyPr/>
          <a:lstStyle>
            <a:lvl1pPr>
              <a:defRPr/>
            </a:lvl1pPr>
          </a:lstStyle>
          <a:p>
            <a:r>
              <a:rPr lang="pl-PL" dirty="0"/>
              <a:t>11.02.2025</a:t>
            </a:r>
            <a:endParaRPr lang="en-US" dirty="0"/>
          </a:p>
        </p:txBody>
      </p:sp>
      <p:sp>
        <p:nvSpPr>
          <p:cNvPr id="5" name="Footer Placeholder 4">
            <a:extLst>
              <a:ext uri="{FF2B5EF4-FFF2-40B4-BE49-F238E27FC236}">
                <a16:creationId xmlns:a16="http://schemas.microsoft.com/office/drawing/2014/main" id="{5AC9CE76-640E-5157-7B51-6A9305B8CE99}"/>
              </a:ext>
            </a:extLst>
          </p:cNvPr>
          <p:cNvSpPr>
            <a:spLocks noGrp="1"/>
          </p:cNvSpPr>
          <p:nvPr>
            <p:ph type="ftr" sz="quarter" idx="11"/>
          </p:nvPr>
        </p:nvSpPr>
        <p:spPr/>
        <p:txBody>
          <a:bodyPr/>
          <a:lstStyle/>
          <a:p>
            <a:r>
              <a:rPr lang="pl-PL" dirty="0"/>
              <a:t>SQLDay 2025</a:t>
            </a:r>
            <a:endParaRPr lang="en-US" dirty="0"/>
          </a:p>
        </p:txBody>
      </p:sp>
      <p:sp>
        <p:nvSpPr>
          <p:cNvPr id="6" name="Slide Number Placeholder 5">
            <a:extLst>
              <a:ext uri="{FF2B5EF4-FFF2-40B4-BE49-F238E27FC236}">
                <a16:creationId xmlns:a16="http://schemas.microsoft.com/office/drawing/2014/main" id="{B59BD15F-ED34-89FB-D132-ACE1121413DE}"/>
              </a:ext>
            </a:extLst>
          </p:cNvPr>
          <p:cNvSpPr>
            <a:spLocks noGrp="1"/>
          </p:cNvSpPr>
          <p:nvPr>
            <p:ph type="sldNum" sz="quarter" idx="12"/>
          </p:nvPr>
        </p:nvSpPr>
        <p:spPr/>
        <p:txBody>
          <a:bodyPr/>
          <a:lstStyle/>
          <a:p>
            <a:fld id="{A45C9673-DAC0-4DBB-9445-A813F54D20B4}" type="slidenum">
              <a:rPr lang="en-US" smtClean="0"/>
              <a:pPr/>
              <a:t>‹#›</a:t>
            </a:fld>
            <a:endParaRPr lang="en-US" dirty="0"/>
          </a:p>
        </p:txBody>
      </p:sp>
    </p:spTree>
    <p:extLst>
      <p:ext uri="{BB962C8B-B14F-4D97-AF65-F5344CB8AC3E}">
        <p14:creationId xmlns:p14="http://schemas.microsoft.com/office/powerpoint/2010/main" val="27044652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r>
              <a:rPr lang="pl-PL" dirty="0"/>
              <a:t>SQLDay 2025</a:t>
            </a:r>
            <a:endParaRPr lang="en-US" dirty="0"/>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4186493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lnSpc>
                <a:spcPct val="150000"/>
              </a:lnSpc>
              <a:defRPr>
                <a:solidFill>
                  <a:schemeClr val="bg1"/>
                </a:solidFill>
              </a:defRPr>
            </a:lvl1pPr>
            <a:lvl2pPr>
              <a:lnSpc>
                <a:spcPct val="150000"/>
              </a:lnSpc>
              <a:defRPr>
                <a:solidFill>
                  <a:schemeClr val="bg1"/>
                </a:solidFill>
              </a:defRPr>
            </a:lvl2pPr>
            <a:lvl3pPr>
              <a:lnSpc>
                <a:spcPct val="150000"/>
              </a:lnSpc>
              <a:defRPr>
                <a:solidFill>
                  <a:schemeClr val="bg1"/>
                </a:solidFill>
              </a:defRPr>
            </a:lvl3pPr>
            <a:lvl4pPr>
              <a:lnSpc>
                <a:spcPct val="150000"/>
              </a:lnSpc>
              <a:defRPr>
                <a:solidFill>
                  <a:schemeClr val="bg1"/>
                </a:solidFill>
              </a:defRPr>
            </a:lvl4pPr>
            <a:lvl5pPr>
              <a:lnSpc>
                <a:spcPct val="15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r>
              <a:rPr lang="pl-PL" dirty="0"/>
              <a:t>SQLDay 2025</a:t>
            </a:r>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339247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r>
              <a:rPr lang="pl-PL" dirty="0"/>
              <a:t>SQLDay 2025</a:t>
            </a:r>
            <a:endParaRPr lang="en-US" dirty="0"/>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933747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r>
              <a:rPr lang="pl-PL" dirty="0"/>
              <a:t>SQLDay 2025</a:t>
            </a:r>
            <a:endParaRPr lang="en-US" dirty="0"/>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650480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r>
              <a:rPr lang="pl-PL" dirty="0"/>
              <a:t>SQLDay 2025</a:t>
            </a:r>
            <a:endParaRPr lang="en-US" dirty="0"/>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727647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r>
              <a:rPr lang="pl-PL" dirty="0"/>
              <a:t>SQLDay 2025</a:t>
            </a:r>
            <a:endParaRPr lang="en-US" dirty="0"/>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271400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r>
              <a:rPr lang="pl-PL" dirty="0"/>
              <a:t>SQLDay 2025</a:t>
            </a:r>
            <a:endParaRPr lang="en-US" dirty="0"/>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62343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71FD6-33E0-2040-45C9-164DEC5A9DB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93BDA95-0DDB-08BC-079E-0F75B082EA94}"/>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7560B5-F692-EDD5-6D04-D9A5EE7C83D1}"/>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5" name="Footer Placeholder 4">
            <a:extLst>
              <a:ext uri="{FF2B5EF4-FFF2-40B4-BE49-F238E27FC236}">
                <a16:creationId xmlns:a16="http://schemas.microsoft.com/office/drawing/2014/main" id="{6A717E0E-5288-F7B7-8530-D3F6A9DE3410}"/>
              </a:ext>
            </a:extLst>
          </p:cNvPr>
          <p:cNvSpPr>
            <a:spLocks noGrp="1"/>
          </p:cNvSpPr>
          <p:nvPr>
            <p:ph type="ftr" sz="quarter" idx="11"/>
          </p:nvPr>
        </p:nvSpPr>
        <p:spPr/>
        <p:txBody>
          <a:bodyPr/>
          <a:lstStyle/>
          <a:p>
            <a:r>
              <a:rPr lang="pl-PL" dirty="0"/>
              <a:t>SQLDay 2025</a:t>
            </a:r>
            <a:endParaRPr lang="en-US" dirty="0"/>
          </a:p>
        </p:txBody>
      </p:sp>
      <p:sp>
        <p:nvSpPr>
          <p:cNvPr id="6" name="Slide Number Placeholder 5">
            <a:extLst>
              <a:ext uri="{FF2B5EF4-FFF2-40B4-BE49-F238E27FC236}">
                <a16:creationId xmlns:a16="http://schemas.microsoft.com/office/drawing/2014/main" id="{26FAA9C9-DC12-1035-8CEB-55828072D4D2}"/>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27473404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863A-C6E3-2A45-6E79-3EAD718C0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DA9438-72B6-1420-F28B-4C31D93B2966}"/>
              </a:ext>
            </a:extLst>
          </p:cNvPr>
          <p:cNvSpPr>
            <a:spLocks noGrp="1"/>
          </p:cNvSpPr>
          <p:nvPr>
            <p:ph sz="half" idx="1"/>
          </p:nvPr>
        </p:nvSpPr>
        <p:spPr>
          <a:xfrm>
            <a:off x="628650" y="1369219"/>
            <a:ext cx="78867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630CCC-4C22-5A33-5E30-D47024D6139D}"/>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6" name="Footer Placeholder 5">
            <a:extLst>
              <a:ext uri="{FF2B5EF4-FFF2-40B4-BE49-F238E27FC236}">
                <a16:creationId xmlns:a16="http://schemas.microsoft.com/office/drawing/2014/main" id="{97FFC9A7-FF49-4545-B2D5-672A0F4E578B}"/>
              </a:ext>
            </a:extLst>
          </p:cNvPr>
          <p:cNvSpPr>
            <a:spLocks noGrp="1"/>
          </p:cNvSpPr>
          <p:nvPr>
            <p:ph type="ftr" sz="quarter" idx="11"/>
          </p:nvPr>
        </p:nvSpPr>
        <p:spPr/>
        <p:txBody>
          <a:bodyPr/>
          <a:lstStyle/>
          <a:p>
            <a:r>
              <a:rPr lang="pl-PL" dirty="0"/>
              <a:t>SQLDay 2025</a:t>
            </a:r>
            <a:endParaRPr lang="en-US" dirty="0"/>
          </a:p>
        </p:txBody>
      </p:sp>
      <p:sp>
        <p:nvSpPr>
          <p:cNvPr id="7" name="Slide Number Placeholder 6">
            <a:extLst>
              <a:ext uri="{FF2B5EF4-FFF2-40B4-BE49-F238E27FC236}">
                <a16:creationId xmlns:a16="http://schemas.microsoft.com/office/drawing/2014/main" id="{A519CF51-49D9-00BB-B689-26C03AB6A324}"/>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789644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88" y="1282304"/>
            <a:ext cx="7886700" cy="2139553"/>
          </a:xfrm>
        </p:spPr>
        <p:txBody>
          <a:bodyPr anchor="b"/>
          <a:lstStyle>
            <a:lvl1pPr>
              <a:defRPr sz="4500"/>
            </a:lvl1pPr>
          </a:lstStyle>
          <a:p>
            <a:r>
              <a:rPr lang="pl-PL"/>
              <a:t>Kliknij, aby edytować styl</a:t>
            </a:r>
          </a:p>
        </p:txBody>
      </p:sp>
      <p:sp>
        <p:nvSpPr>
          <p:cNvPr id="3" name="Symbol zastępczy tekstu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l-PL"/>
              <a:t>Kliknij, aby edytować style wzorca tekstu</a:t>
            </a:r>
          </a:p>
        </p:txBody>
      </p:sp>
      <p:sp>
        <p:nvSpPr>
          <p:cNvPr id="4" name="Symbol zastępczy daty 3"/>
          <p:cNvSpPr>
            <a:spLocks noGrp="1"/>
          </p:cNvSpPr>
          <p:nvPr>
            <p:ph type="dt" sz="half" idx="10"/>
          </p:nvPr>
        </p:nvSpPr>
        <p:spPr/>
        <p:txBody>
          <a:bodyPr/>
          <a:lstStyle/>
          <a:p>
            <a:fld id="{EA9E0AEA-B3A9-444D-BA38-D2CAB5F2DD0D}" type="datetimeFigureOut">
              <a:rPr lang="pl-PL" smtClean="0"/>
              <a:t>13.05.2025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36595140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9D5F-480F-8497-ED83-BA0FB63DEA34}"/>
              </a:ext>
            </a:extLst>
          </p:cNvPr>
          <p:cNvSpPr>
            <a:spLocks noGrp="1"/>
          </p:cNvSpPr>
          <p:nvPr>
            <p:ph type="title"/>
          </p:nvPr>
        </p:nvSpPr>
        <p:spPr>
          <a:xfrm>
            <a:off x="629841" y="273844"/>
            <a:ext cx="6487932"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0475AD-A3DA-6F7F-DEE3-4A0D55FFD02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EB50444-C4B7-BF77-E77E-32363E5DE13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E2C262-6AE0-AAE5-11C9-FDF32E4CE81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4637F91-2EC2-E4F2-334F-4C0C1AAE2A5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BDF604-7A2C-09FA-748F-0AA262B03704}"/>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8" name="Footer Placeholder 7">
            <a:extLst>
              <a:ext uri="{FF2B5EF4-FFF2-40B4-BE49-F238E27FC236}">
                <a16:creationId xmlns:a16="http://schemas.microsoft.com/office/drawing/2014/main" id="{9F5CDB47-8ECC-918D-17AB-7EABD2920632}"/>
              </a:ext>
            </a:extLst>
          </p:cNvPr>
          <p:cNvSpPr>
            <a:spLocks noGrp="1"/>
          </p:cNvSpPr>
          <p:nvPr>
            <p:ph type="ftr" sz="quarter" idx="11"/>
          </p:nvPr>
        </p:nvSpPr>
        <p:spPr/>
        <p:txBody>
          <a:bodyPr/>
          <a:lstStyle/>
          <a:p>
            <a:r>
              <a:rPr lang="pl-PL" dirty="0"/>
              <a:t>SQLDay 2025</a:t>
            </a:r>
            <a:endParaRPr lang="en-US" dirty="0"/>
          </a:p>
          <a:p>
            <a:endParaRPr lang="en-US" dirty="0"/>
          </a:p>
        </p:txBody>
      </p:sp>
      <p:sp>
        <p:nvSpPr>
          <p:cNvPr id="9" name="Slide Number Placeholder 8">
            <a:extLst>
              <a:ext uri="{FF2B5EF4-FFF2-40B4-BE49-F238E27FC236}">
                <a16:creationId xmlns:a16="http://schemas.microsoft.com/office/drawing/2014/main" id="{D8E7ED50-068B-EB42-17A0-EF43328626A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40671705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2BD0-3E8F-915C-23F3-4FFF40C28B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E57ABD-964D-D1CB-61C2-086DBC52B816}"/>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4" name="Footer Placeholder 3">
            <a:extLst>
              <a:ext uri="{FF2B5EF4-FFF2-40B4-BE49-F238E27FC236}">
                <a16:creationId xmlns:a16="http://schemas.microsoft.com/office/drawing/2014/main" id="{6FE9639E-E6C4-F10B-274F-ECD5D6F9B00A}"/>
              </a:ext>
            </a:extLst>
          </p:cNvPr>
          <p:cNvSpPr>
            <a:spLocks noGrp="1"/>
          </p:cNvSpPr>
          <p:nvPr>
            <p:ph type="ftr" sz="quarter" idx="11"/>
          </p:nvPr>
        </p:nvSpPr>
        <p:spPr/>
        <p:txBody>
          <a:bodyPr/>
          <a:lstStyle/>
          <a:p>
            <a:r>
              <a:rPr lang="pl-PL" dirty="0"/>
              <a:t>SQLDay 2025</a:t>
            </a:r>
            <a:endParaRPr lang="en-US" dirty="0"/>
          </a:p>
        </p:txBody>
      </p:sp>
      <p:sp>
        <p:nvSpPr>
          <p:cNvPr id="5" name="Slide Number Placeholder 4">
            <a:extLst>
              <a:ext uri="{FF2B5EF4-FFF2-40B4-BE49-F238E27FC236}">
                <a16:creationId xmlns:a16="http://schemas.microsoft.com/office/drawing/2014/main" id="{82C8FADB-9722-FDB8-B825-864C61B9F713}"/>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848790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2912-2EB3-7935-32F8-6C235A03FA3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B1E4228-55C4-BA66-9130-8E67E9D393FB}"/>
              </a:ext>
            </a:extLst>
          </p:cNvPr>
          <p:cNvSpPr>
            <a:spLocks noGrp="1"/>
          </p:cNvSpPr>
          <p:nvPr>
            <p:ph idx="1"/>
          </p:nvPr>
        </p:nvSpPr>
        <p:spPr>
          <a:xfrm>
            <a:off x="3887391" y="845127"/>
            <a:ext cx="4629150" cy="355066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80ACB25-3607-0C37-09BE-F9B3381E74A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0249070-EE56-FD1E-9EE1-4782C9086568}"/>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6" name="Footer Placeholder 5">
            <a:extLst>
              <a:ext uri="{FF2B5EF4-FFF2-40B4-BE49-F238E27FC236}">
                <a16:creationId xmlns:a16="http://schemas.microsoft.com/office/drawing/2014/main" id="{15091F71-1703-5E8F-1C8A-AAA2026B7E3A}"/>
              </a:ext>
            </a:extLst>
          </p:cNvPr>
          <p:cNvSpPr>
            <a:spLocks noGrp="1"/>
          </p:cNvSpPr>
          <p:nvPr>
            <p:ph type="ftr" sz="quarter" idx="11"/>
          </p:nvPr>
        </p:nvSpPr>
        <p:spPr/>
        <p:txBody>
          <a:bodyPr/>
          <a:lstStyle/>
          <a:p>
            <a:r>
              <a:rPr lang="pl-PL" dirty="0"/>
              <a:t>SQLDay 2025</a:t>
            </a:r>
            <a:endParaRPr lang="en-US" dirty="0"/>
          </a:p>
        </p:txBody>
      </p:sp>
      <p:sp>
        <p:nvSpPr>
          <p:cNvPr id="7" name="Slide Number Placeholder 6">
            <a:extLst>
              <a:ext uri="{FF2B5EF4-FFF2-40B4-BE49-F238E27FC236}">
                <a16:creationId xmlns:a16="http://schemas.microsoft.com/office/drawing/2014/main" id="{C44BC3BA-9DAF-76B5-0592-BF039C40B926}"/>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4002205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C3EE-DD3D-CC0A-9622-34AF2925E9D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E6F5ECF-C541-6FC8-65E5-0C48F86A93D6}"/>
              </a:ext>
            </a:extLst>
          </p:cNvPr>
          <p:cNvSpPr>
            <a:spLocks noGrp="1"/>
          </p:cNvSpPr>
          <p:nvPr>
            <p:ph type="pic" idx="1"/>
          </p:nvPr>
        </p:nvSpPr>
        <p:spPr>
          <a:xfrm>
            <a:off x="3887391" y="838200"/>
            <a:ext cx="4629150" cy="35575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0C8BC86-F3CB-0712-0F2B-63F3D994B27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1B008B2-EEFD-36BF-E8C7-B270B96BAD0C}"/>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6" name="Footer Placeholder 5">
            <a:extLst>
              <a:ext uri="{FF2B5EF4-FFF2-40B4-BE49-F238E27FC236}">
                <a16:creationId xmlns:a16="http://schemas.microsoft.com/office/drawing/2014/main" id="{B5F7105F-11BE-92C7-4A21-3AA3CF9344FA}"/>
              </a:ext>
            </a:extLst>
          </p:cNvPr>
          <p:cNvSpPr>
            <a:spLocks noGrp="1"/>
          </p:cNvSpPr>
          <p:nvPr>
            <p:ph type="ftr" sz="quarter" idx="11"/>
          </p:nvPr>
        </p:nvSpPr>
        <p:spPr/>
        <p:txBody>
          <a:bodyPr/>
          <a:lstStyle/>
          <a:p>
            <a:r>
              <a:rPr lang="pl-PL" dirty="0"/>
              <a:t>SQLDay 2025</a:t>
            </a:r>
            <a:endParaRPr lang="en-US" dirty="0"/>
          </a:p>
        </p:txBody>
      </p:sp>
      <p:sp>
        <p:nvSpPr>
          <p:cNvPr id="7" name="Slide Number Placeholder 6">
            <a:extLst>
              <a:ext uri="{FF2B5EF4-FFF2-40B4-BE49-F238E27FC236}">
                <a16:creationId xmlns:a16="http://schemas.microsoft.com/office/drawing/2014/main" id="{F0593FA3-679C-7B34-E566-8D1680AA933F}"/>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7754494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6F395-F0CD-D071-58F0-98D923414B5D}"/>
              </a:ext>
            </a:extLst>
          </p:cNvPr>
          <p:cNvSpPr>
            <a:spLocks noGrp="1"/>
          </p:cNvSpPr>
          <p:nvPr>
            <p:ph type="dt" sz="half" idx="10"/>
          </p:nvPr>
        </p:nvSpPr>
        <p:spPr/>
        <p:txBody>
          <a:bodyPr/>
          <a:lstStyle/>
          <a:p>
            <a:fld id="{8F218A68-7E6F-4792-81EA-3F8FCF2AD9D6}" type="datetimeFigureOut">
              <a:rPr lang="en-US" smtClean="0"/>
              <a:t>5/13/2025</a:t>
            </a:fld>
            <a:endParaRPr lang="en-US"/>
          </a:p>
        </p:txBody>
      </p:sp>
      <p:sp>
        <p:nvSpPr>
          <p:cNvPr id="3" name="Footer Placeholder 2">
            <a:extLst>
              <a:ext uri="{FF2B5EF4-FFF2-40B4-BE49-F238E27FC236}">
                <a16:creationId xmlns:a16="http://schemas.microsoft.com/office/drawing/2014/main" id="{893E10D7-DCE6-9773-E24E-4EBCF2607F6D}"/>
              </a:ext>
            </a:extLst>
          </p:cNvPr>
          <p:cNvSpPr>
            <a:spLocks noGrp="1"/>
          </p:cNvSpPr>
          <p:nvPr>
            <p:ph type="ftr" sz="quarter" idx="11"/>
          </p:nvPr>
        </p:nvSpPr>
        <p:spPr/>
        <p:txBody>
          <a:bodyPr/>
          <a:lstStyle/>
          <a:p>
            <a:r>
              <a:rPr lang="pl-PL" dirty="0"/>
              <a:t>SQLDay 2025</a:t>
            </a:r>
            <a:endParaRPr lang="en-US" dirty="0"/>
          </a:p>
        </p:txBody>
      </p:sp>
      <p:sp>
        <p:nvSpPr>
          <p:cNvPr id="4" name="Slide Number Placeholder 3">
            <a:extLst>
              <a:ext uri="{FF2B5EF4-FFF2-40B4-BE49-F238E27FC236}">
                <a16:creationId xmlns:a16="http://schemas.microsoft.com/office/drawing/2014/main" id="{32E3F035-63A4-992E-886B-D827C2C866C9}"/>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5073509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1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28650" y="1369219"/>
            <a:ext cx="3886200" cy="3263504"/>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29150" y="1369219"/>
            <a:ext cx="3886200" cy="3263504"/>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fld id="{EA9E0AEA-B3A9-444D-BA38-D2CAB5F2DD0D}" type="datetimeFigureOut">
              <a:rPr lang="pl-PL" smtClean="0"/>
              <a:t>13.05.2025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085577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841" y="273844"/>
            <a:ext cx="7886700" cy="994172"/>
          </a:xfrm>
        </p:spPr>
        <p:txBody>
          <a:bodyPr/>
          <a:lstStyle/>
          <a:p>
            <a:r>
              <a:rPr lang="pl-PL"/>
              <a:t>Kliknij, aby edytować styl</a:t>
            </a:r>
          </a:p>
        </p:txBody>
      </p:sp>
      <p:sp>
        <p:nvSpPr>
          <p:cNvPr id="3" name="Symbol zastępczy tekstu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l-PL"/>
              <a:t>Kliknij, aby edytować style wzorca tekstu</a:t>
            </a:r>
          </a:p>
        </p:txBody>
      </p:sp>
      <p:sp>
        <p:nvSpPr>
          <p:cNvPr id="4" name="Symbol zastępczy zawartości 3"/>
          <p:cNvSpPr>
            <a:spLocks noGrp="1"/>
          </p:cNvSpPr>
          <p:nvPr>
            <p:ph sz="half" idx="2"/>
          </p:nvPr>
        </p:nvSpPr>
        <p:spPr>
          <a:xfrm>
            <a:off x="629842" y="1878806"/>
            <a:ext cx="3868340" cy="2763441"/>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l-PL"/>
              <a:t>Kliknij, aby edytować style wzorca tekstu</a:t>
            </a:r>
          </a:p>
        </p:txBody>
      </p:sp>
      <p:sp>
        <p:nvSpPr>
          <p:cNvPr id="6" name="Symbol zastępczy zawartości 5"/>
          <p:cNvSpPr>
            <a:spLocks noGrp="1"/>
          </p:cNvSpPr>
          <p:nvPr>
            <p:ph sz="quarter" idx="4"/>
          </p:nvPr>
        </p:nvSpPr>
        <p:spPr>
          <a:xfrm>
            <a:off x="4629150" y="1878806"/>
            <a:ext cx="3887391" cy="2763441"/>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fld id="{EA9E0AEA-B3A9-444D-BA38-D2CAB5F2DD0D}" type="datetimeFigureOut">
              <a:rPr lang="pl-PL" smtClean="0"/>
              <a:t>13.05.2025</a:t>
            </a:fld>
            <a:endParaRPr lang="pl-PL"/>
          </a:p>
        </p:txBody>
      </p:sp>
      <p:sp>
        <p:nvSpPr>
          <p:cNvPr id="8" name="Symbol zastępczy stopki 7"/>
          <p:cNvSpPr>
            <a:spLocks noGrp="1"/>
          </p:cNvSpPr>
          <p:nvPr>
            <p:ph type="ftr" sz="quarter" idx="11"/>
          </p:nvPr>
        </p:nvSpPr>
        <p:spPr/>
        <p:txBody>
          <a:bodyPr/>
          <a:lstStyle/>
          <a:p>
            <a:endParaRPr lang="pl-PL"/>
          </a:p>
        </p:txBody>
      </p:sp>
      <p:sp>
        <p:nvSpPr>
          <p:cNvPr id="9" name="Symbol zastępczy numeru slajdu 8"/>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561221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fld id="{EA9E0AEA-B3A9-444D-BA38-D2CAB5F2DD0D}" type="datetimeFigureOut">
              <a:rPr lang="pl-PL" smtClean="0"/>
              <a:t>13.05.2025</a:t>
            </a:fld>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2648224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A9E0AEA-B3A9-444D-BA38-D2CAB5F2DD0D}" type="datetimeFigureOut">
              <a:rPr lang="pl-PL" smtClean="0"/>
              <a:t>13.05.2025</a:t>
            </a:fld>
            <a:endParaRPr lang="pl-PL"/>
          </a:p>
        </p:txBody>
      </p:sp>
      <p:sp>
        <p:nvSpPr>
          <p:cNvPr id="3" name="Symbol zastępczy stopki 2"/>
          <p:cNvSpPr>
            <a:spLocks noGrp="1"/>
          </p:cNvSpPr>
          <p:nvPr>
            <p:ph type="ftr" sz="quarter" idx="11"/>
          </p:nvPr>
        </p:nvSpPr>
        <p:spPr/>
        <p:txBody>
          <a:bodyPr/>
          <a:lstStyle/>
          <a:p>
            <a:endParaRPr lang="pl-PL"/>
          </a:p>
        </p:txBody>
      </p:sp>
      <p:sp>
        <p:nvSpPr>
          <p:cNvPr id="4" name="Symbol zastępczy numeru slajdu 3"/>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3398629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841" y="342900"/>
            <a:ext cx="2949178" cy="1200150"/>
          </a:xfrm>
        </p:spPr>
        <p:txBody>
          <a:bodyPr anchor="b"/>
          <a:lstStyle>
            <a:lvl1pPr>
              <a:defRPr sz="2400"/>
            </a:lvl1pPr>
          </a:lstStyle>
          <a:p>
            <a:r>
              <a:rPr lang="pl-PL"/>
              <a:t>Kliknij, aby edytować styl</a:t>
            </a:r>
          </a:p>
        </p:txBody>
      </p:sp>
      <p:sp>
        <p:nvSpPr>
          <p:cNvPr id="3" name="Symbol zastępczy zawartości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EA9E0AEA-B3A9-444D-BA38-D2CAB5F2DD0D}" type="datetimeFigureOut">
              <a:rPr lang="pl-PL" smtClean="0"/>
              <a:t>13.05.2025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456486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841" y="342900"/>
            <a:ext cx="2949178" cy="1200150"/>
          </a:xfrm>
        </p:spPr>
        <p:txBody>
          <a:bodyPr anchor="b"/>
          <a:lstStyle>
            <a:lvl1pPr>
              <a:defRPr sz="2400" b="1">
                <a:solidFill>
                  <a:srgbClr val="FF8407"/>
                </a:solidFill>
                <a:latin typeface="Open Sans" panose="020B0606030504020204" pitchFamily="34" charset="0"/>
                <a:ea typeface="Open Sans" panose="020B0606030504020204" pitchFamily="34" charset="0"/>
                <a:cs typeface="Open Sans" panose="020B0606030504020204" pitchFamily="34" charset="0"/>
              </a:defRPr>
            </a:lvl1pPr>
          </a:lstStyle>
          <a:p>
            <a:r>
              <a:rPr lang="pl-PL" dirty="0"/>
              <a:t>Kliknij, aby edytować styl</a:t>
            </a:r>
          </a:p>
        </p:txBody>
      </p:sp>
      <p:sp>
        <p:nvSpPr>
          <p:cNvPr id="3" name="Symbol zastępczy obrazu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l-PL"/>
          </a:p>
        </p:txBody>
      </p:sp>
      <p:sp>
        <p:nvSpPr>
          <p:cNvPr id="4" name="Symbol zastępczy tekstu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EA9E0AEA-B3A9-444D-BA38-D2CAB5F2DD0D}" type="datetimeFigureOut">
              <a:rPr lang="pl-PL" smtClean="0"/>
              <a:t>13.05.2025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69E8D884-7662-44EF-92A6-AFDD7D7066FB}" type="slidenum">
              <a:rPr lang="pl-PL" smtClean="0"/>
              <a:t>‹#›</a:t>
            </a:fld>
            <a:endParaRPr lang="pl-PL"/>
          </a:p>
        </p:txBody>
      </p:sp>
    </p:spTree>
    <p:extLst>
      <p:ext uri="{BB962C8B-B14F-4D97-AF65-F5344CB8AC3E}">
        <p14:creationId xmlns:p14="http://schemas.microsoft.com/office/powerpoint/2010/main" val="360076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803217" y="796637"/>
            <a:ext cx="7886700" cy="461811"/>
          </a:xfrm>
          <a:prstGeom prst="rect">
            <a:avLst/>
          </a:prstGeom>
        </p:spPr>
        <p:txBody>
          <a:bodyPr vert="horz" lIns="91440" tIns="45720" rIns="91440" bIns="45720" rtlCol="0" anchor="ctr">
            <a:normAutofit/>
          </a:bodyPr>
          <a:lstStyle/>
          <a:p>
            <a:r>
              <a:rPr lang="pl-PL" dirty="0"/>
              <a:t>Kliknij, aby edytować styl</a:t>
            </a:r>
          </a:p>
        </p:txBody>
      </p:sp>
      <p:sp>
        <p:nvSpPr>
          <p:cNvPr id="3" name="Symbol zastępczy tekstu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bg1"/>
                </a:solidFill>
              </a:defRPr>
            </a:lvl1pPr>
          </a:lstStyle>
          <a:p>
            <a:fld id="{EA9E0AEA-B3A9-444D-BA38-D2CAB5F2DD0D}" type="datetimeFigureOut">
              <a:rPr lang="pl-PL" smtClean="0"/>
              <a:pPr/>
              <a:t>13.05.2025</a:t>
            </a:fld>
            <a:endParaRPr lang="pl-PL" dirty="0"/>
          </a:p>
        </p:txBody>
      </p:sp>
      <p:sp>
        <p:nvSpPr>
          <p:cNvPr id="5" name="Symbol zastępczy stopki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l-PL" dirty="0"/>
          </a:p>
        </p:txBody>
      </p:sp>
      <p:sp>
        <p:nvSpPr>
          <p:cNvPr id="6" name="Symbol zastępczy numeru slajdu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solidFill>
              </a:defRPr>
            </a:lvl1pPr>
          </a:lstStyle>
          <a:p>
            <a:fld id="{69E8D884-7662-44EF-92A6-AFDD7D7066FB}" type="slidenum">
              <a:rPr lang="pl-PL" smtClean="0"/>
              <a:pPr/>
              <a:t>‹#›</a:t>
            </a:fld>
            <a:endParaRPr lang="pl-PL" dirty="0"/>
          </a:p>
        </p:txBody>
      </p:sp>
    </p:spTree>
    <p:extLst>
      <p:ext uri="{BB962C8B-B14F-4D97-AF65-F5344CB8AC3E}">
        <p14:creationId xmlns:p14="http://schemas.microsoft.com/office/powerpoint/2010/main" val="92822964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Lst>
  <p:txStyles>
    <p:titleStyle>
      <a:lvl1pPr algn="l" defTabSz="685800" rtl="0" eaLnBrk="1" latinLnBrk="0" hangingPunct="1">
        <a:lnSpc>
          <a:spcPct val="90000"/>
        </a:lnSpc>
        <a:spcBef>
          <a:spcPct val="0"/>
        </a:spcBef>
        <a:buNone/>
        <a:defRPr sz="3000" b="1" kern="1200">
          <a:solidFill>
            <a:srgbClr val="FF8407"/>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l-P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720FCF-99F2-7A24-42F1-EBD4F3377E2E}"/>
              </a:ext>
            </a:extLst>
          </p:cNvPr>
          <p:cNvSpPr>
            <a:spLocks noGrp="1"/>
          </p:cNvSpPr>
          <p:nvPr>
            <p:ph type="title"/>
          </p:nvPr>
        </p:nvSpPr>
        <p:spPr>
          <a:xfrm>
            <a:off x="628650" y="273844"/>
            <a:ext cx="6485659"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8BC20CC-F572-DE62-0AAB-CCC45741022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96A2F9E-3C55-8F8A-D67A-7C9AA57BE0A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r>
              <a:rPr lang="pl-PL" dirty="0"/>
              <a:t>11.02.2025</a:t>
            </a:r>
            <a:endParaRPr lang="en-US" dirty="0"/>
          </a:p>
        </p:txBody>
      </p:sp>
      <p:sp>
        <p:nvSpPr>
          <p:cNvPr id="5" name="Footer Placeholder 4">
            <a:extLst>
              <a:ext uri="{FF2B5EF4-FFF2-40B4-BE49-F238E27FC236}">
                <a16:creationId xmlns:a16="http://schemas.microsoft.com/office/drawing/2014/main" id="{A5D8732D-4FFE-1FB3-4CFA-9B128DD831C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l-PL" dirty="0"/>
              <a:t>SQLDay 2025</a:t>
            </a:r>
            <a:endParaRPr lang="en-US" dirty="0"/>
          </a:p>
        </p:txBody>
      </p:sp>
      <p:sp>
        <p:nvSpPr>
          <p:cNvPr id="6" name="Slide Number Placeholder 5">
            <a:extLst>
              <a:ext uri="{FF2B5EF4-FFF2-40B4-BE49-F238E27FC236}">
                <a16:creationId xmlns:a16="http://schemas.microsoft.com/office/drawing/2014/main" id="{E64B36AF-2FAC-96CE-CCF7-B6189B2DE13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58D103C2-89A1-4FCA-87EF-DAE6FA725F66}" type="slidenum">
              <a:rPr lang="en-US" smtClean="0"/>
              <a:t>‹#›</a:t>
            </a:fld>
            <a:endParaRPr lang="en-US"/>
          </a:p>
        </p:txBody>
      </p:sp>
    </p:spTree>
    <p:extLst>
      <p:ext uri="{BB962C8B-B14F-4D97-AF65-F5344CB8AC3E}">
        <p14:creationId xmlns:p14="http://schemas.microsoft.com/office/powerpoint/2010/main" val="210294795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685800" rtl="0" eaLnBrk="1" latinLnBrk="0" hangingPunct="1">
        <a:lnSpc>
          <a:spcPct val="90000"/>
        </a:lnSpc>
        <a:spcBef>
          <a:spcPct val="0"/>
        </a:spcBef>
        <a:buNone/>
        <a:defRPr sz="3300" kern="1200">
          <a:solidFill>
            <a:schemeClr val="tx1"/>
          </a:solidFill>
          <a:latin typeface="Oswald" pitchFamily="2" charset="-18"/>
          <a:ea typeface="+mj-ea"/>
          <a:cs typeface="+mj-cs"/>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Oswald" pitchFamily="2" charset="-18"/>
          <a:ea typeface="+mn-ea"/>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Oswald" pitchFamily="2" charset="-18"/>
          <a:ea typeface="+mn-ea"/>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Oswald" pitchFamily="2" charset="-18"/>
          <a:ea typeface="+mn-ea"/>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Oswald" pitchFamily="2" charset="-18"/>
          <a:ea typeface="+mn-ea"/>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Oswald" pitchFamily="2" charset="-18"/>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60.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332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9F483-718E-4C83-E8C2-75B3B4DAA695}"/>
              </a:ext>
            </a:extLst>
          </p:cNvPr>
          <p:cNvSpPr>
            <a:spLocks noGrp="1"/>
          </p:cNvSpPr>
          <p:nvPr>
            <p:ph type="title"/>
          </p:nvPr>
        </p:nvSpPr>
        <p:spPr>
          <a:xfrm>
            <a:off x="832714" y="896335"/>
            <a:ext cx="7886700" cy="461811"/>
          </a:xfrm>
        </p:spPr>
        <p:txBody>
          <a:bodyPr/>
          <a:lstStyle/>
          <a:p>
            <a:r>
              <a:rPr lang="de-DE" sz="3200" dirty="0">
                <a:solidFill>
                  <a:schemeClr val="accent2"/>
                </a:solidFill>
                <a:latin typeface="Segoe UI Black" panose="020B0A02040204020203" pitchFamily="34" charset="0"/>
                <a:ea typeface="Segoe UI Black" panose="020B0A02040204020203" pitchFamily="34" charset="0"/>
              </a:rPr>
              <a:t>Dashboards</a:t>
            </a:r>
            <a:endParaRPr lang="en-GB" dirty="0"/>
          </a:p>
        </p:txBody>
      </p:sp>
      <p:sp>
        <p:nvSpPr>
          <p:cNvPr id="6" name="Slide Number Placeholder 5">
            <a:extLst>
              <a:ext uri="{FF2B5EF4-FFF2-40B4-BE49-F238E27FC236}">
                <a16:creationId xmlns:a16="http://schemas.microsoft.com/office/drawing/2014/main" id="{38699104-C114-4237-9674-9681E7F0BE88}"/>
              </a:ext>
            </a:extLst>
          </p:cNvPr>
          <p:cNvSpPr>
            <a:spLocks noGrp="1"/>
          </p:cNvSpPr>
          <p:nvPr>
            <p:ph type="sldNum" sz="quarter" idx="4294967295"/>
          </p:nvPr>
        </p:nvSpPr>
        <p:spPr>
          <a:xfrm>
            <a:off x="0" y="0"/>
            <a:ext cx="0" cy="0"/>
          </a:xfrm>
        </p:spPr>
        <p:txBody>
          <a:bodyPr/>
          <a:lstStyle/>
          <a:p>
            <a:fld id="{D57F1E4F-1CFF-5643-939E-217C01CDF565}" type="slidenum">
              <a:rPr lang="en-US" smtClean="0"/>
              <a:pPr/>
              <a:t>10</a:t>
            </a:fld>
            <a:endParaRPr lang="en-US" dirty="0"/>
          </a:p>
        </p:txBody>
      </p:sp>
      <p:sp>
        <p:nvSpPr>
          <p:cNvPr id="3" name="Textplatzhalter 2">
            <a:extLst>
              <a:ext uri="{FF2B5EF4-FFF2-40B4-BE49-F238E27FC236}">
                <a16:creationId xmlns:a16="http://schemas.microsoft.com/office/drawing/2014/main" id="{C0930C7F-2D44-17A0-76EF-74567FDD9857}"/>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pic>
        <p:nvPicPr>
          <p:cNvPr id="7" name="Picture 6">
            <a:extLst>
              <a:ext uri="{FF2B5EF4-FFF2-40B4-BE49-F238E27FC236}">
                <a16:creationId xmlns:a16="http://schemas.microsoft.com/office/drawing/2014/main" id="{2A3871BA-D6AF-AC72-77C1-170BFA827EE4}"/>
              </a:ext>
            </a:extLst>
          </p:cNvPr>
          <p:cNvPicPr>
            <a:picLocks noChangeAspect="1"/>
          </p:cNvPicPr>
          <p:nvPr/>
        </p:nvPicPr>
        <p:blipFill>
          <a:blip r:embed="rId3"/>
          <a:stretch>
            <a:fillRect/>
          </a:stretch>
        </p:blipFill>
        <p:spPr>
          <a:xfrm>
            <a:off x="944436" y="1415481"/>
            <a:ext cx="7216025" cy="3451487"/>
          </a:xfrm>
          <a:prstGeom prst="rect">
            <a:avLst/>
          </a:prstGeom>
          <a:ln>
            <a:solidFill>
              <a:schemeClr val="accent1"/>
            </a:solidFill>
          </a:ln>
        </p:spPr>
      </p:pic>
    </p:spTree>
    <p:extLst>
      <p:ext uri="{BB962C8B-B14F-4D97-AF65-F5344CB8AC3E}">
        <p14:creationId xmlns:p14="http://schemas.microsoft.com/office/powerpoint/2010/main" val="1795057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388AC2E-F5C0-0B4B-4CAA-D8D1FD610300}"/>
              </a:ext>
            </a:extLst>
          </p:cNvPr>
          <p:cNvSpPr>
            <a:spLocks noGrp="1"/>
          </p:cNvSpPr>
          <p:nvPr>
            <p:ph type="sldNum" sz="quarter" idx="4294967295"/>
          </p:nvPr>
        </p:nvSpPr>
        <p:spPr>
          <a:xfrm>
            <a:off x="0" y="0"/>
            <a:ext cx="0" cy="0"/>
          </a:xfrm>
        </p:spPr>
        <p:txBody>
          <a:bodyPr/>
          <a:lstStyle/>
          <a:p>
            <a:fld id="{D57F1E4F-1CFF-5643-939E-217C01CDF565}" type="slidenum">
              <a:rPr lang="en-US" smtClean="0"/>
              <a:pPr/>
              <a:t>11</a:t>
            </a:fld>
            <a:endParaRPr lang="en-US" dirty="0"/>
          </a:p>
        </p:txBody>
      </p:sp>
      <p:sp>
        <p:nvSpPr>
          <p:cNvPr id="3" name="Textplatzhalter 2">
            <a:extLst>
              <a:ext uri="{FF2B5EF4-FFF2-40B4-BE49-F238E27FC236}">
                <a16:creationId xmlns:a16="http://schemas.microsoft.com/office/drawing/2014/main" id="{983976D7-C84B-0CCD-6D65-8CD345B0FE36}"/>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pic>
        <p:nvPicPr>
          <p:cNvPr id="10" name="Picture 9">
            <a:extLst>
              <a:ext uri="{FF2B5EF4-FFF2-40B4-BE49-F238E27FC236}">
                <a16:creationId xmlns:a16="http://schemas.microsoft.com/office/drawing/2014/main" id="{5B946C97-7032-847B-4268-A88BACCF78DA}"/>
              </a:ext>
            </a:extLst>
          </p:cNvPr>
          <p:cNvPicPr>
            <a:picLocks noChangeAspect="1"/>
          </p:cNvPicPr>
          <p:nvPr/>
        </p:nvPicPr>
        <p:blipFill>
          <a:blip r:embed="rId3"/>
          <a:stretch>
            <a:fillRect/>
          </a:stretch>
        </p:blipFill>
        <p:spPr>
          <a:xfrm>
            <a:off x="960622" y="1631147"/>
            <a:ext cx="6642061" cy="3003735"/>
          </a:xfrm>
          <a:prstGeom prst="rect">
            <a:avLst/>
          </a:prstGeom>
          <a:ln>
            <a:solidFill>
              <a:schemeClr val="accent1"/>
            </a:solidFill>
          </a:ln>
        </p:spPr>
      </p:pic>
      <p:sp>
        <p:nvSpPr>
          <p:cNvPr id="7" name="Title 6">
            <a:extLst>
              <a:ext uri="{FF2B5EF4-FFF2-40B4-BE49-F238E27FC236}">
                <a16:creationId xmlns:a16="http://schemas.microsoft.com/office/drawing/2014/main" id="{EC9A5034-938F-564B-5140-A97E5DFE64FF}"/>
              </a:ext>
            </a:extLst>
          </p:cNvPr>
          <p:cNvSpPr>
            <a:spLocks noGrp="1"/>
          </p:cNvSpPr>
          <p:nvPr>
            <p:ph type="title"/>
          </p:nvPr>
        </p:nvSpPr>
        <p:spPr>
          <a:xfrm>
            <a:off x="770064" y="842406"/>
            <a:ext cx="7886700" cy="461811"/>
          </a:xfrm>
        </p:spPr>
        <p:txBody>
          <a:bodyPr/>
          <a:lstStyle/>
          <a:p>
            <a:r>
              <a:rPr lang="de-DE" sz="3200" dirty="0">
                <a:solidFill>
                  <a:schemeClr val="accent2"/>
                </a:solidFill>
                <a:latin typeface="Segoe UI Black" panose="020B0A02040204020203" pitchFamily="34" charset="0"/>
                <a:ea typeface="Segoe UI Black" panose="020B0A02040204020203" pitchFamily="34" charset="0"/>
              </a:rPr>
              <a:t>Alerts</a:t>
            </a:r>
            <a:endParaRPr lang="en-GB" dirty="0"/>
          </a:p>
        </p:txBody>
      </p:sp>
    </p:spTree>
    <p:extLst>
      <p:ext uri="{BB962C8B-B14F-4D97-AF65-F5344CB8AC3E}">
        <p14:creationId xmlns:p14="http://schemas.microsoft.com/office/powerpoint/2010/main" val="3410126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DC7AA6-CACE-0BC3-E853-0D8C7035102C}"/>
              </a:ext>
            </a:extLst>
          </p:cNvPr>
          <p:cNvSpPr>
            <a:spLocks noGrp="1"/>
          </p:cNvSpPr>
          <p:nvPr>
            <p:ph idx="1"/>
          </p:nvPr>
        </p:nvSpPr>
        <p:spPr>
          <a:xfrm>
            <a:off x="803217" y="1546200"/>
            <a:ext cx="7886700" cy="3263504"/>
          </a:xfrm>
        </p:spPr>
        <p:txBody>
          <a:bodyPr/>
          <a:lstStyle/>
          <a:p>
            <a:r>
              <a:rPr lang="en-GB" sz="1400" dirty="0">
                <a:solidFill>
                  <a:schemeClr val="bg1"/>
                </a:solidFill>
              </a:rPr>
              <a:t>Pretty basic stuff</a:t>
            </a:r>
          </a:p>
          <a:p>
            <a:endParaRPr lang="en-GB" sz="1400" dirty="0">
              <a:solidFill>
                <a:schemeClr val="bg1"/>
              </a:solidFill>
            </a:endParaRPr>
          </a:p>
          <a:p>
            <a:r>
              <a:rPr lang="en-GB" sz="1400" dirty="0">
                <a:solidFill>
                  <a:schemeClr val="bg1"/>
                </a:solidFill>
              </a:rPr>
              <a:t>What else is there in Azure to monitor our database</a:t>
            </a:r>
          </a:p>
        </p:txBody>
      </p:sp>
    </p:spTree>
    <p:extLst>
      <p:ext uri="{BB962C8B-B14F-4D97-AF65-F5344CB8AC3E}">
        <p14:creationId xmlns:p14="http://schemas.microsoft.com/office/powerpoint/2010/main" val="1134588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11EF-1AD9-23BE-4727-E36385588017}"/>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Logs</a:t>
            </a:r>
            <a:endParaRPr lang="en-GB" dirty="0"/>
          </a:p>
        </p:txBody>
      </p:sp>
      <p:sp>
        <p:nvSpPr>
          <p:cNvPr id="6" name="Slide Number Placeholder 5">
            <a:extLst>
              <a:ext uri="{FF2B5EF4-FFF2-40B4-BE49-F238E27FC236}">
                <a16:creationId xmlns:a16="http://schemas.microsoft.com/office/drawing/2014/main" id="{9521B422-55CC-A24D-DA9B-81002BEBFE0E}"/>
              </a:ext>
            </a:extLst>
          </p:cNvPr>
          <p:cNvSpPr>
            <a:spLocks noGrp="1"/>
          </p:cNvSpPr>
          <p:nvPr>
            <p:ph type="sldNum" sz="quarter" idx="4294967295"/>
          </p:nvPr>
        </p:nvSpPr>
        <p:spPr>
          <a:xfrm>
            <a:off x="0" y="0"/>
            <a:ext cx="0" cy="0"/>
          </a:xfrm>
        </p:spPr>
        <p:txBody>
          <a:bodyPr/>
          <a:lstStyle/>
          <a:p>
            <a:fld id="{D57F1E4F-1CFF-5643-939E-217C01CDF565}" type="slidenum">
              <a:rPr lang="en-US" smtClean="0"/>
              <a:pPr/>
              <a:t>13</a:t>
            </a:fld>
            <a:endParaRPr lang="en-US" dirty="0"/>
          </a:p>
        </p:txBody>
      </p:sp>
      <p:pic>
        <p:nvPicPr>
          <p:cNvPr id="8" name="Picture 7">
            <a:extLst>
              <a:ext uri="{FF2B5EF4-FFF2-40B4-BE49-F238E27FC236}">
                <a16:creationId xmlns:a16="http://schemas.microsoft.com/office/drawing/2014/main" id="{BB615CBE-5EA9-E3D6-5624-993854549718}"/>
              </a:ext>
            </a:extLst>
          </p:cNvPr>
          <p:cNvPicPr>
            <a:picLocks noChangeAspect="1"/>
          </p:cNvPicPr>
          <p:nvPr/>
        </p:nvPicPr>
        <p:blipFill>
          <a:blip r:embed="rId3"/>
          <a:stretch>
            <a:fillRect/>
          </a:stretch>
        </p:blipFill>
        <p:spPr>
          <a:xfrm>
            <a:off x="933102" y="1405208"/>
            <a:ext cx="7207126" cy="3229673"/>
          </a:xfrm>
          <a:prstGeom prst="rect">
            <a:avLst/>
          </a:prstGeom>
          <a:ln>
            <a:solidFill>
              <a:schemeClr val="accent1"/>
            </a:solidFill>
          </a:ln>
        </p:spPr>
      </p:pic>
      <p:sp>
        <p:nvSpPr>
          <p:cNvPr id="3" name="Textplatzhalter 2">
            <a:extLst>
              <a:ext uri="{FF2B5EF4-FFF2-40B4-BE49-F238E27FC236}">
                <a16:creationId xmlns:a16="http://schemas.microsoft.com/office/drawing/2014/main" id="{3E16429B-16C1-7931-1F7C-AEBB5975336F}"/>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010209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6CC4-5EA1-3E86-BE21-636A013C3683}"/>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Logs</a:t>
            </a:r>
            <a:endParaRPr lang="en-GB" dirty="0"/>
          </a:p>
        </p:txBody>
      </p:sp>
      <p:sp>
        <p:nvSpPr>
          <p:cNvPr id="3" name="Content Placeholder 2">
            <a:extLst>
              <a:ext uri="{FF2B5EF4-FFF2-40B4-BE49-F238E27FC236}">
                <a16:creationId xmlns:a16="http://schemas.microsoft.com/office/drawing/2014/main" id="{EC4EAEF7-4B5B-E00A-D15B-4D3E02D2FDC4}"/>
              </a:ext>
            </a:extLst>
          </p:cNvPr>
          <p:cNvSpPr>
            <a:spLocks noGrp="1"/>
          </p:cNvSpPr>
          <p:nvPr>
            <p:ph idx="1"/>
          </p:nvPr>
        </p:nvSpPr>
        <p:spPr/>
        <p:txBody>
          <a:bodyPr>
            <a:noAutofit/>
          </a:bodyPr>
          <a:lstStyle/>
          <a:p>
            <a:r>
              <a:rPr lang="en-GB" sz="1600" dirty="0">
                <a:solidFill>
                  <a:schemeClr val="bg1"/>
                </a:solidFill>
              </a:rPr>
              <a:t>There are only three tables</a:t>
            </a:r>
          </a:p>
          <a:p>
            <a:r>
              <a:rPr lang="en-GB" sz="1600" b="1" dirty="0" err="1">
                <a:solidFill>
                  <a:schemeClr val="bg1"/>
                </a:solidFill>
              </a:rPr>
              <a:t>AzureActivity</a:t>
            </a:r>
            <a:endParaRPr lang="en-GB" sz="1600" b="1" dirty="0">
              <a:solidFill>
                <a:schemeClr val="bg1"/>
              </a:solidFill>
            </a:endParaRPr>
          </a:p>
          <a:p>
            <a:r>
              <a:rPr lang="en-US" sz="1600" b="0" i="0" dirty="0">
                <a:solidFill>
                  <a:schemeClr val="bg1"/>
                </a:solidFill>
                <a:effectLst/>
              </a:rPr>
              <a:t>Entries from the Azure Activity log that provides insight into </a:t>
            </a:r>
            <a:br>
              <a:rPr lang="en-US" sz="1600" b="0" i="0" dirty="0">
                <a:solidFill>
                  <a:schemeClr val="bg1"/>
                </a:solidFill>
                <a:effectLst/>
              </a:rPr>
            </a:br>
            <a:r>
              <a:rPr lang="en-US" sz="1600" b="0" i="0" dirty="0">
                <a:solidFill>
                  <a:schemeClr val="bg1"/>
                </a:solidFill>
                <a:effectLst/>
              </a:rPr>
              <a:t>any subscription-level or management group level events </a:t>
            </a:r>
            <a:br>
              <a:rPr lang="en-US" sz="1600" b="0" i="0" dirty="0">
                <a:solidFill>
                  <a:schemeClr val="bg1"/>
                </a:solidFill>
                <a:effectLst/>
              </a:rPr>
            </a:br>
            <a:r>
              <a:rPr lang="en-US" sz="1600" b="0" i="0" dirty="0">
                <a:solidFill>
                  <a:schemeClr val="bg1"/>
                </a:solidFill>
                <a:effectLst/>
              </a:rPr>
              <a:t>that have occurred in Azure.</a:t>
            </a:r>
            <a:endParaRPr lang="en-GB" sz="1600" dirty="0">
              <a:solidFill>
                <a:schemeClr val="bg1"/>
              </a:solidFill>
            </a:endParaRPr>
          </a:p>
          <a:p>
            <a:r>
              <a:rPr lang="en-GB" sz="1600" b="1" dirty="0" err="1">
                <a:solidFill>
                  <a:schemeClr val="bg1"/>
                </a:solidFill>
              </a:rPr>
              <a:t>AzureDiagnostics</a:t>
            </a:r>
            <a:endParaRPr lang="en-GB" sz="1600" b="1" dirty="0">
              <a:solidFill>
                <a:schemeClr val="bg1"/>
              </a:solidFill>
            </a:endParaRPr>
          </a:p>
          <a:p>
            <a:r>
              <a:rPr lang="en-US" sz="1600" b="0" i="0" dirty="0">
                <a:solidFill>
                  <a:schemeClr val="bg1"/>
                </a:solidFill>
                <a:effectLst/>
              </a:rPr>
              <a:t>Stores resource logs for Azure services that use Azure Diagnostics mode. </a:t>
            </a:r>
            <a:br>
              <a:rPr lang="en-US" sz="1600" b="0" i="0" dirty="0">
                <a:solidFill>
                  <a:schemeClr val="bg1"/>
                </a:solidFill>
                <a:effectLst/>
              </a:rPr>
            </a:br>
            <a:r>
              <a:rPr lang="en-US" sz="1600" b="0" i="0" dirty="0">
                <a:solidFill>
                  <a:schemeClr val="bg1"/>
                </a:solidFill>
                <a:effectLst/>
              </a:rPr>
              <a:t>Resource logs describe the internal operation of Azure resources.</a:t>
            </a:r>
            <a:endParaRPr lang="en-GB" sz="1600" b="0" i="0" dirty="0">
              <a:solidFill>
                <a:schemeClr val="bg1"/>
              </a:solidFill>
              <a:effectLst/>
            </a:endParaRPr>
          </a:p>
          <a:p>
            <a:r>
              <a:rPr lang="en-GB" sz="1600" b="1" i="0" dirty="0" err="1">
                <a:solidFill>
                  <a:schemeClr val="bg1"/>
                </a:solidFill>
                <a:effectLst/>
              </a:rPr>
              <a:t>AzureMetrics</a:t>
            </a:r>
            <a:endParaRPr lang="en-GB" sz="1600" b="1" i="0" dirty="0">
              <a:solidFill>
                <a:schemeClr val="bg1"/>
              </a:solidFill>
              <a:effectLst/>
            </a:endParaRPr>
          </a:p>
          <a:p>
            <a:r>
              <a:rPr lang="en-US" sz="1600" b="0" i="0" dirty="0">
                <a:solidFill>
                  <a:schemeClr val="bg1"/>
                </a:solidFill>
                <a:effectLst/>
              </a:rPr>
              <a:t>Metric data emitted by Azure services that measure </a:t>
            </a:r>
            <a:br>
              <a:rPr lang="en-US" sz="1600" b="0" i="0" dirty="0">
                <a:solidFill>
                  <a:schemeClr val="bg1"/>
                </a:solidFill>
                <a:effectLst/>
              </a:rPr>
            </a:br>
            <a:r>
              <a:rPr lang="en-US" sz="1600" b="0" i="0" dirty="0">
                <a:solidFill>
                  <a:schemeClr val="bg1"/>
                </a:solidFill>
                <a:effectLst/>
              </a:rPr>
              <a:t>their health and performance.</a:t>
            </a:r>
          </a:p>
          <a:p>
            <a:endParaRPr lang="en-GB" sz="1600" dirty="0">
              <a:solidFill>
                <a:schemeClr val="bg1"/>
              </a:solidFill>
            </a:endParaRP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B001C0FD-AC26-EC44-BEBF-A4B5AEC345C5}"/>
              </a:ext>
            </a:extLst>
          </p:cNvPr>
          <p:cNvSpPr>
            <a:spLocks noGrp="1"/>
          </p:cNvSpPr>
          <p:nvPr>
            <p:ph type="sldNum" sz="quarter" idx="4294967295"/>
          </p:nvPr>
        </p:nvSpPr>
        <p:spPr>
          <a:xfrm>
            <a:off x="0" y="0"/>
            <a:ext cx="0" cy="0"/>
          </a:xfrm>
        </p:spPr>
        <p:txBody>
          <a:bodyPr/>
          <a:lstStyle/>
          <a:p>
            <a:fld id="{D57F1E4F-1CFF-5643-939E-217C01CDF565}" type="slidenum">
              <a:rPr lang="en-US" smtClean="0"/>
              <a:pPr/>
              <a:t>14</a:t>
            </a:fld>
            <a:endParaRPr lang="en-US" dirty="0"/>
          </a:p>
        </p:txBody>
      </p:sp>
      <p:pic>
        <p:nvPicPr>
          <p:cNvPr id="8" name="Picture 7">
            <a:extLst>
              <a:ext uri="{FF2B5EF4-FFF2-40B4-BE49-F238E27FC236}">
                <a16:creationId xmlns:a16="http://schemas.microsoft.com/office/drawing/2014/main" id="{408C95C5-3588-6001-5920-354130467DB1}"/>
              </a:ext>
            </a:extLst>
          </p:cNvPr>
          <p:cNvPicPr>
            <a:picLocks noChangeAspect="1"/>
          </p:cNvPicPr>
          <p:nvPr/>
        </p:nvPicPr>
        <p:blipFill>
          <a:blip r:embed="rId3"/>
          <a:stretch>
            <a:fillRect/>
          </a:stretch>
        </p:blipFill>
        <p:spPr>
          <a:xfrm>
            <a:off x="7109722" y="1178610"/>
            <a:ext cx="1796825" cy="3168253"/>
          </a:xfrm>
          <a:prstGeom prst="rect">
            <a:avLst/>
          </a:prstGeom>
          <a:ln>
            <a:solidFill>
              <a:schemeClr val="accent1"/>
            </a:solidFill>
          </a:ln>
        </p:spPr>
      </p:pic>
      <p:sp>
        <p:nvSpPr>
          <p:cNvPr id="4" name="Textplatzhalter 2">
            <a:extLst>
              <a:ext uri="{FF2B5EF4-FFF2-40B4-BE49-F238E27FC236}">
                <a16:creationId xmlns:a16="http://schemas.microsoft.com/office/drawing/2014/main" id="{3D54B688-BFE8-055D-F30D-653679DEA494}"/>
              </a:ext>
            </a:extLst>
          </p:cNvPr>
          <p:cNvSpPr txBox="1">
            <a:spLocks/>
          </p:cNvSpPr>
          <p:nvPr/>
        </p:nvSpPr>
        <p:spPr>
          <a:xfrm>
            <a:off x="371719" y="301229"/>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92834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73DA-07DE-A9DB-0EEF-A8875E60990D}"/>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LOGS - </a:t>
            </a:r>
            <a:r>
              <a:rPr lang="de-DE" sz="3200" dirty="0" err="1">
                <a:solidFill>
                  <a:schemeClr val="accent2"/>
                </a:solidFill>
                <a:latin typeface="Segoe UI Black" panose="020B0A02040204020203" pitchFamily="34" charset="0"/>
                <a:ea typeface="Segoe UI Black" panose="020B0A02040204020203" pitchFamily="34" charset="0"/>
              </a:rPr>
              <a:t>azureactivity</a:t>
            </a:r>
            <a:endParaRPr lang="en-GB" dirty="0"/>
          </a:p>
        </p:txBody>
      </p:sp>
      <p:sp>
        <p:nvSpPr>
          <p:cNvPr id="3" name="Content Placeholder 2">
            <a:extLst>
              <a:ext uri="{FF2B5EF4-FFF2-40B4-BE49-F238E27FC236}">
                <a16:creationId xmlns:a16="http://schemas.microsoft.com/office/drawing/2014/main" id="{0CE7ED3A-152E-3039-3996-666B68853463}"/>
              </a:ext>
            </a:extLst>
          </p:cNvPr>
          <p:cNvSpPr>
            <a:spLocks noGrp="1"/>
          </p:cNvSpPr>
          <p:nvPr>
            <p:ph idx="1"/>
          </p:nvPr>
        </p:nvSpPr>
        <p:spPr/>
        <p:txBody>
          <a:bodyPr>
            <a:normAutofit/>
          </a:bodyPr>
          <a:lstStyle/>
          <a:p>
            <a:r>
              <a:rPr lang="en-US" sz="1600" dirty="0">
                <a:solidFill>
                  <a:schemeClr val="bg1"/>
                </a:solidFill>
              </a:rPr>
              <a:t>By default only </a:t>
            </a:r>
            <a:r>
              <a:rPr lang="en-US" sz="1600" dirty="0" err="1">
                <a:solidFill>
                  <a:schemeClr val="bg1"/>
                </a:solidFill>
              </a:rPr>
              <a:t>AzureActivity</a:t>
            </a:r>
            <a:r>
              <a:rPr lang="en-US" sz="1600" dirty="0">
                <a:solidFill>
                  <a:schemeClr val="bg1"/>
                </a:solidFill>
              </a:rPr>
              <a:t> has any data in it</a:t>
            </a: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9AC6B987-5007-65AB-41C4-7683DB039F02}"/>
              </a:ext>
            </a:extLst>
          </p:cNvPr>
          <p:cNvSpPr>
            <a:spLocks noGrp="1"/>
          </p:cNvSpPr>
          <p:nvPr>
            <p:ph type="sldNum" sz="quarter" idx="4294967295"/>
          </p:nvPr>
        </p:nvSpPr>
        <p:spPr>
          <a:xfrm>
            <a:off x="0" y="0"/>
            <a:ext cx="0" cy="0"/>
          </a:xfrm>
        </p:spPr>
        <p:txBody>
          <a:bodyPr/>
          <a:lstStyle/>
          <a:p>
            <a:fld id="{D57F1E4F-1CFF-5643-939E-217C01CDF565}" type="slidenum">
              <a:rPr lang="en-US" smtClean="0"/>
              <a:pPr/>
              <a:t>15</a:t>
            </a:fld>
            <a:endParaRPr lang="en-US" dirty="0"/>
          </a:p>
        </p:txBody>
      </p:sp>
      <p:pic>
        <p:nvPicPr>
          <p:cNvPr id="8" name="Picture 7">
            <a:extLst>
              <a:ext uri="{FF2B5EF4-FFF2-40B4-BE49-F238E27FC236}">
                <a16:creationId xmlns:a16="http://schemas.microsoft.com/office/drawing/2014/main" id="{0410103F-F0EE-1394-D0C1-8D47210AA26D}"/>
              </a:ext>
            </a:extLst>
          </p:cNvPr>
          <p:cNvPicPr>
            <a:picLocks noChangeAspect="1"/>
          </p:cNvPicPr>
          <p:nvPr/>
        </p:nvPicPr>
        <p:blipFill>
          <a:blip r:embed="rId3"/>
          <a:stretch>
            <a:fillRect/>
          </a:stretch>
        </p:blipFill>
        <p:spPr>
          <a:xfrm>
            <a:off x="655733" y="1788667"/>
            <a:ext cx="6256958" cy="3103748"/>
          </a:xfrm>
          <a:prstGeom prst="rect">
            <a:avLst/>
          </a:prstGeom>
          <a:ln>
            <a:solidFill>
              <a:schemeClr val="accent1"/>
            </a:solidFill>
          </a:ln>
        </p:spPr>
      </p:pic>
      <p:sp>
        <p:nvSpPr>
          <p:cNvPr id="4" name="Textplatzhalter 2">
            <a:extLst>
              <a:ext uri="{FF2B5EF4-FFF2-40B4-BE49-F238E27FC236}">
                <a16:creationId xmlns:a16="http://schemas.microsoft.com/office/drawing/2014/main" id="{B5ED79D1-3B22-DEB5-4328-B1A279933087}"/>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000100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B1398-3B28-D80B-FE06-822D308DD25D}"/>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Auditing</a:t>
            </a:r>
            <a:endParaRPr lang="en-GB" dirty="0"/>
          </a:p>
        </p:txBody>
      </p:sp>
      <p:sp>
        <p:nvSpPr>
          <p:cNvPr id="3" name="Content Placeholder 2">
            <a:extLst>
              <a:ext uri="{FF2B5EF4-FFF2-40B4-BE49-F238E27FC236}">
                <a16:creationId xmlns:a16="http://schemas.microsoft.com/office/drawing/2014/main" id="{7736BAA6-14CA-C62E-E4E3-04A2C587216C}"/>
              </a:ext>
            </a:extLst>
          </p:cNvPr>
          <p:cNvSpPr>
            <a:spLocks noGrp="1"/>
          </p:cNvSpPr>
          <p:nvPr>
            <p:ph idx="1"/>
          </p:nvPr>
        </p:nvSpPr>
        <p:spPr/>
        <p:txBody>
          <a:bodyPr>
            <a:normAutofit/>
          </a:bodyPr>
          <a:lstStyle/>
          <a:p>
            <a:r>
              <a:rPr lang="en-US" sz="1600" dirty="0">
                <a:solidFill>
                  <a:schemeClr val="bg1"/>
                </a:solidFill>
              </a:rPr>
              <a:t>We need to enable auditing for the server</a:t>
            </a:r>
          </a:p>
          <a:p>
            <a:endParaRPr lang="en-US" sz="1600" dirty="0">
              <a:solidFill>
                <a:schemeClr val="bg1"/>
              </a:solidFill>
            </a:endParaRPr>
          </a:p>
          <a:p>
            <a:r>
              <a:rPr lang="en-US" sz="1600" dirty="0">
                <a:solidFill>
                  <a:schemeClr val="bg1"/>
                </a:solidFill>
              </a:rPr>
              <a:t>Server auditing will only return data activity </a:t>
            </a:r>
          </a:p>
          <a:p>
            <a:r>
              <a:rPr lang="en-US" sz="1600" dirty="0">
                <a:solidFill>
                  <a:schemeClr val="bg1"/>
                </a:solidFill>
              </a:rPr>
              <a:t>on master , not any of the user databases </a:t>
            </a:r>
            <a:endParaRPr lang="en-GB" sz="1600" dirty="0">
              <a:solidFill>
                <a:schemeClr val="bg1"/>
              </a:solidFill>
            </a:endParaRPr>
          </a:p>
        </p:txBody>
      </p:sp>
      <p:sp>
        <p:nvSpPr>
          <p:cNvPr id="6" name="Slide Number Placeholder 5">
            <a:extLst>
              <a:ext uri="{FF2B5EF4-FFF2-40B4-BE49-F238E27FC236}">
                <a16:creationId xmlns:a16="http://schemas.microsoft.com/office/drawing/2014/main" id="{107B19C5-1404-2E39-69DE-580FCC8943B4}"/>
              </a:ext>
            </a:extLst>
          </p:cNvPr>
          <p:cNvSpPr>
            <a:spLocks noGrp="1"/>
          </p:cNvSpPr>
          <p:nvPr>
            <p:ph type="sldNum" sz="quarter" idx="4294967295"/>
          </p:nvPr>
        </p:nvSpPr>
        <p:spPr>
          <a:xfrm>
            <a:off x="0" y="0"/>
            <a:ext cx="0" cy="0"/>
          </a:xfrm>
        </p:spPr>
        <p:txBody>
          <a:bodyPr/>
          <a:lstStyle/>
          <a:p>
            <a:fld id="{D57F1E4F-1CFF-5643-939E-217C01CDF565}" type="slidenum">
              <a:rPr lang="en-US" smtClean="0"/>
              <a:pPr/>
              <a:t>16</a:t>
            </a:fld>
            <a:endParaRPr lang="en-US" dirty="0"/>
          </a:p>
        </p:txBody>
      </p:sp>
      <p:pic>
        <p:nvPicPr>
          <p:cNvPr id="8" name="Picture 7">
            <a:extLst>
              <a:ext uri="{FF2B5EF4-FFF2-40B4-BE49-F238E27FC236}">
                <a16:creationId xmlns:a16="http://schemas.microsoft.com/office/drawing/2014/main" id="{A9B3813C-5CB5-94BA-987A-E151A9963F68}"/>
              </a:ext>
            </a:extLst>
          </p:cNvPr>
          <p:cNvPicPr>
            <a:picLocks noChangeAspect="1"/>
          </p:cNvPicPr>
          <p:nvPr/>
        </p:nvPicPr>
        <p:blipFill>
          <a:blip r:embed="rId3"/>
          <a:stretch>
            <a:fillRect/>
          </a:stretch>
        </p:blipFill>
        <p:spPr>
          <a:xfrm>
            <a:off x="5422917" y="1027542"/>
            <a:ext cx="3267000" cy="3771900"/>
          </a:xfrm>
          <a:prstGeom prst="rect">
            <a:avLst/>
          </a:prstGeom>
          <a:ln>
            <a:solidFill>
              <a:schemeClr val="accent1"/>
            </a:solidFill>
          </a:ln>
        </p:spPr>
      </p:pic>
      <p:sp>
        <p:nvSpPr>
          <p:cNvPr id="4" name="Textplatzhalter 2">
            <a:extLst>
              <a:ext uri="{FF2B5EF4-FFF2-40B4-BE49-F238E27FC236}">
                <a16:creationId xmlns:a16="http://schemas.microsoft.com/office/drawing/2014/main" id="{DBC22821-F128-FA13-FE25-933A9E9CC38F}"/>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959381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9208-E38D-9F56-E1B3-F61BF8F8170A}"/>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Audit</a:t>
            </a:r>
            <a:endParaRPr lang="en-GB" dirty="0"/>
          </a:p>
        </p:txBody>
      </p:sp>
      <p:sp>
        <p:nvSpPr>
          <p:cNvPr id="3" name="Content Placeholder 2">
            <a:extLst>
              <a:ext uri="{FF2B5EF4-FFF2-40B4-BE49-F238E27FC236}">
                <a16:creationId xmlns:a16="http://schemas.microsoft.com/office/drawing/2014/main" id="{0B22BA28-33FE-8778-A11F-F309CA134DFC}"/>
              </a:ext>
            </a:extLst>
          </p:cNvPr>
          <p:cNvSpPr>
            <a:spLocks noGrp="1"/>
          </p:cNvSpPr>
          <p:nvPr>
            <p:ph idx="1"/>
          </p:nvPr>
        </p:nvSpPr>
        <p:spPr/>
        <p:txBody>
          <a:bodyPr>
            <a:normAutofit/>
          </a:bodyPr>
          <a:lstStyle/>
          <a:p>
            <a:r>
              <a:rPr lang="en-US" sz="1600" dirty="0">
                <a:solidFill>
                  <a:schemeClr val="bg1"/>
                </a:solidFill>
              </a:rPr>
              <a:t>Server auditing will only return Diagnostic data activity on master , not any of the user databases</a:t>
            </a: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A3CD19D6-B637-42EF-1AC1-B89834B288E1}"/>
              </a:ext>
            </a:extLst>
          </p:cNvPr>
          <p:cNvSpPr>
            <a:spLocks noGrp="1"/>
          </p:cNvSpPr>
          <p:nvPr>
            <p:ph type="sldNum" sz="quarter" idx="4294967295"/>
          </p:nvPr>
        </p:nvSpPr>
        <p:spPr>
          <a:xfrm>
            <a:off x="0" y="0"/>
            <a:ext cx="0" cy="0"/>
          </a:xfrm>
        </p:spPr>
        <p:txBody>
          <a:bodyPr/>
          <a:lstStyle/>
          <a:p>
            <a:fld id="{D57F1E4F-1CFF-5643-939E-217C01CDF565}" type="slidenum">
              <a:rPr lang="en-US" smtClean="0"/>
              <a:pPr/>
              <a:t>17</a:t>
            </a:fld>
            <a:endParaRPr lang="en-US" dirty="0"/>
          </a:p>
        </p:txBody>
      </p:sp>
      <p:pic>
        <p:nvPicPr>
          <p:cNvPr id="8" name="Picture 7">
            <a:extLst>
              <a:ext uri="{FF2B5EF4-FFF2-40B4-BE49-F238E27FC236}">
                <a16:creationId xmlns:a16="http://schemas.microsoft.com/office/drawing/2014/main" id="{DD94B9D0-952A-B1CA-C97E-D3B1C093B873}"/>
              </a:ext>
            </a:extLst>
          </p:cNvPr>
          <p:cNvPicPr>
            <a:picLocks noChangeAspect="1"/>
          </p:cNvPicPr>
          <p:nvPr/>
        </p:nvPicPr>
        <p:blipFill>
          <a:blip r:embed="rId3"/>
          <a:stretch>
            <a:fillRect/>
          </a:stretch>
        </p:blipFill>
        <p:spPr>
          <a:xfrm>
            <a:off x="754569" y="2082072"/>
            <a:ext cx="7935348" cy="2264791"/>
          </a:xfrm>
          <a:prstGeom prst="rect">
            <a:avLst/>
          </a:prstGeom>
          <a:ln>
            <a:solidFill>
              <a:schemeClr val="accent1"/>
            </a:solidFill>
          </a:ln>
        </p:spPr>
      </p:pic>
      <p:sp>
        <p:nvSpPr>
          <p:cNvPr id="4" name="Textplatzhalter 2">
            <a:extLst>
              <a:ext uri="{FF2B5EF4-FFF2-40B4-BE49-F238E27FC236}">
                <a16:creationId xmlns:a16="http://schemas.microsoft.com/office/drawing/2014/main" id="{DB12311B-8F16-BBB4-D61B-3252E28735FD}"/>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04284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2C88-13D1-F396-1327-C18F9A26C898}"/>
              </a:ext>
            </a:extLst>
          </p:cNvPr>
          <p:cNvSpPr>
            <a:spLocks noGrp="1"/>
          </p:cNvSpPr>
          <p:nvPr>
            <p:ph type="title"/>
          </p:nvPr>
        </p:nvSpPr>
        <p:spPr/>
        <p:txBody>
          <a:bodyPr/>
          <a:lstStyle/>
          <a:p>
            <a:r>
              <a:rPr lang="en-GB" dirty="0"/>
              <a:t>Database Auditing</a:t>
            </a:r>
          </a:p>
        </p:txBody>
      </p:sp>
      <p:sp>
        <p:nvSpPr>
          <p:cNvPr id="6" name="Slide Number Placeholder 5">
            <a:extLst>
              <a:ext uri="{FF2B5EF4-FFF2-40B4-BE49-F238E27FC236}">
                <a16:creationId xmlns:a16="http://schemas.microsoft.com/office/drawing/2014/main" id="{28CBE26C-DEA7-6D21-0B90-151649B70F12}"/>
              </a:ext>
            </a:extLst>
          </p:cNvPr>
          <p:cNvSpPr>
            <a:spLocks noGrp="1"/>
          </p:cNvSpPr>
          <p:nvPr>
            <p:ph type="sldNum" sz="quarter" idx="4294967295"/>
          </p:nvPr>
        </p:nvSpPr>
        <p:spPr>
          <a:xfrm>
            <a:off x="0" y="0"/>
            <a:ext cx="0" cy="0"/>
          </a:xfrm>
        </p:spPr>
        <p:txBody>
          <a:bodyPr/>
          <a:lstStyle/>
          <a:p>
            <a:fld id="{D57F1E4F-1CFF-5643-939E-217C01CDF565}" type="slidenum">
              <a:rPr lang="en-US" smtClean="0"/>
              <a:pPr/>
              <a:t>18</a:t>
            </a:fld>
            <a:endParaRPr lang="en-US" dirty="0"/>
          </a:p>
        </p:txBody>
      </p:sp>
      <p:pic>
        <p:nvPicPr>
          <p:cNvPr id="8" name="Picture 7">
            <a:extLst>
              <a:ext uri="{FF2B5EF4-FFF2-40B4-BE49-F238E27FC236}">
                <a16:creationId xmlns:a16="http://schemas.microsoft.com/office/drawing/2014/main" id="{AA7513D1-AAC5-B3ED-B29A-935315DC259A}"/>
              </a:ext>
            </a:extLst>
          </p:cNvPr>
          <p:cNvPicPr>
            <a:picLocks noChangeAspect="1"/>
          </p:cNvPicPr>
          <p:nvPr/>
        </p:nvPicPr>
        <p:blipFill>
          <a:blip r:embed="rId3"/>
          <a:stretch>
            <a:fillRect/>
          </a:stretch>
        </p:blipFill>
        <p:spPr>
          <a:xfrm>
            <a:off x="7051230" y="1258448"/>
            <a:ext cx="2033778" cy="2193474"/>
          </a:xfrm>
          <a:prstGeom prst="rect">
            <a:avLst/>
          </a:prstGeom>
          <a:ln>
            <a:solidFill>
              <a:schemeClr val="accent1"/>
            </a:solidFill>
          </a:ln>
        </p:spPr>
      </p:pic>
      <p:pic>
        <p:nvPicPr>
          <p:cNvPr id="10" name="Picture 9">
            <a:extLst>
              <a:ext uri="{FF2B5EF4-FFF2-40B4-BE49-F238E27FC236}">
                <a16:creationId xmlns:a16="http://schemas.microsoft.com/office/drawing/2014/main" id="{5DB95B50-547C-4365-110F-14E859404284}"/>
              </a:ext>
            </a:extLst>
          </p:cNvPr>
          <p:cNvPicPr>
            <a:picLocks noChangeAspect="1"/>
          </p:cNvPicPr>
          <p:nvPr/>
        </p:nvPicPr>
        <p:blipFill>
          <a:blip r:embed="rId4"/>
          <a:stretch>
            <a:fillRect/>
          </a:stretch>
        </p:blipFill>
        <p:spPr>
          <a:xfrm>
            <a:off x="860546" y="2907804"/>
            <a:ext cx="4779836" cy="335803"/>
          </a:xfrm>
          <a:prstGeom prst="rect">
            <a:avLst/>
          </a:prstGeom>
          <a:ln>
            <a:solidFill>
              <a:schemeClr val="accent1"/>
            </a:solidFill>
          </a:ln>
        </p:spPr>
      </p:pic>
      <p:sp>
        <p:nvSpPr>
          <p:cNvPr id="4" name="Textplatzhalter 2">
            <a:extLst>
              <a:ext uri="{FF2B5EF4-FFF2-40B4-BE49-F238E27FC236}">
                <a16:creationId xmlns:a16="http://schemas.microsoft.com/office/drawing/2014/main" id="{16993394-9163-CB89-CB26-48B233E77027}"/>
              </a:ext>
            </a:extLst>
          </p:cNvPr>
          <p:cNvSpPr txBox="1">
            <a:spLocks/>
          </p:cNvSpPr>
          <p:nvPr/>
        </p:nvSpPr>
        <p:spPr>
          <a:xfrm>
            <a:off x="392722" y="303804"/>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
        <p:nvSpPr>
          <p:cNvPr id="13" name="TextBox 12">
            <a:extLst>
              <a:ext uri="{FF2B5EF4-FFF2-40B4-BE49-F238E27FC236}">
                <a16:creationId xmlns:a16="http://schemas.microsoft.com/office/drawing/2014/main" id="{2566EFD5-98F4-E472-71BF-69F77A7A7A80}"/>
              </a:ext>
            </a:extLst>
          </p:cNvPr>
          <p:cNvSpPr txBox="1"/>
          <p:nvPr/>
        </p:nvSpPr>
        <p:spPr>
          <a:xfrm>
            <a:off x="803217" y="1258448"/>
            <a:ext cx="6415441" cy="3970318"/>
          </a:xfrm>
          <a:prstGeom prst="rect">
            <a:avLst/>
          </a:prstGeom>
          <a:noFill/>
        </p:spPr>
        <p:txBody>
          <a:bodyPr wrap="square">
            <a:spAutoFit/>
          </a:bodyPr>
          <a:lstStyle/>
          <a:p>
            <a:r>
              <a:rPr lang="en-US" sz="1400" dirty="0">
                <a:solidFill>
                  <a:schemeClr val="bg1"/>
                </a:solidFill>
                <a:latin typeface="Segoe UI" panose="020B0502040204020203" pitchFamily="34" charset="0"/>
                <a:cs typeface="Segoe UI" panose="020B0502040204020203" pitchFamily="34" charset="0"/>
              </a:rPr>
              <a:t>As you have seen server auditing doesn’t give us much information</a:t>
            </a:r>
          </a:p>
          <a:p>
            <a:br>
              <a:rPr lang="en-US" sz="1400" dirty="0">
                <a:solidFill>
                  <a:schemeClr val="bg1"/>
                </a:solidFill>
                <a:latin typeface="Segoe UI" panose="020B0502040204020203" pitchFamily="34" charset="0"/>
                <a:cs typeface="Segoe UI" panose="020B0502040204020203" pitchFamily="34" charset="0"/>
              </a:rPr>
            </a:br>
            <a:r>
              <a:rPr lang="en-US" sz="1400" dirty="0">
                <a:solidFill>
                  <a:schemeClr val="bg1"/>
                </a:solidFill>
                <a:latin typeface="Segoe UI" panose="020B0502040204020203" pitchFamily="34" charset="0"/>
                <a:cs typeface="Segoe UI" panose="020B0502040204020203" pitchFamily="34" charset="0"/>
              </a:rPr>
              <a:t>We have two further database auditing options</a:t>
            </a:r>
          </a:p>
          <a:p>
            <a:r>
              <a:rPr lang="en-US" sz="1400" dirty="0">
                <a:solidFill>
                  <a:schemeClr val="bg1"/>
                </a:solidFill>
                <a:latin typeface="Segoe UI" panose="020B0502040204020203" pitchFamily="34" charset="0"/>
                <a:cs typeface="Segoe UI" panose="020B0502040204020203" pitchFamily="34" charset="0"/>
              </a:rPr>
              <a:t>Database Audit to the same Log Analytics workspace</a:t>
            </a:r>
          </a:p>
          <a:p>
            <a:br>
              <a:rPr lang="en-US" sz="1400" dirty="0">
                <a:solidFill>
                  <a:schemeClr val="bg1"/>
                </a:solidFill>
                <a:latin typeface="Segoe UI" panose="020B0502040204020203" pitchFamily="34" charset="0"/>
                <a:cs typeface="Segoe UI" panose="020B0502040204020203" pitchFamily="34" charset="0"/>
              </a:rPr>
            </a:br>
            <a:r>
              <a:rPr lang="en-US" sz="1400" dirty="0">
                <a:solidFill>
                  <a:schemeClr val="bg1"/>
                </a:solidFill>
                <a:latin typeface="Segoe UI" panose="020B0502040204020203" pitchFamily="34" charset="0"/>
                <a:cs typeface="Segoe UI" panose="020B0502040204020203" pitchFamily="34" charset="0"/>
              </a:rPr>
              <a:t>Watch out for this message. It is only for auditing written to blob , not for Log analytics</a:t>
            </a:r>
          </a:p>
          <a:p>
            <a:br>
              <a:rPr lang="en-US" sz="1400" dirty="0">
                <a:solidFill>
                  <a:schemeClr val="bg1"/>
                </a:solidFill>
                <a:latin typeface="Segoe UI" panose="020B0502040204020203" pitchFamily="34" charset="0"/>
                <a:cs typeface="Segoe UI" panose="020B0502040204020203" pitchFamily="34" charset="0"/>
              </a:rPr>
            </a:br>
            <a:br>
              <a:rPr lang="en-US" sz="1400" dirty="0">
                <a:solidFill>
                  <a:schemeClr val="bg1"/>
                </a:solidFill>
                <a:latin typeface="Segoe UI" panose="020B0502040204020203" pitchFamily="34" charset="0"/>
                <a:cs typeface="Segoe UI" panose="020B0502040204020203" pitchFamily="34" charset="0"/>
              </a:rPr>
            </a:br>
            <a:br>
              <a:rPr lang="en-US" sz="1400" dirty="0">
                <a:solidFill>
                  <a:schemeClr val="bg1"/>
                </a:solidFill>
                <a:latin typeface="Segoe UI" panose="020B0502040204020203" pitchFamily="34" charset="0"/>
                <a:cs typeface="Segoe UI" panose="020B0502040204020203" pitchFamily="34" charset="0"/>
              </a:rPr>
            </a:br>
            <a:r>
              <a:rPr lang="en-US" sz="1400" dirty="0">
                <a:solidFill>
                  <a:schemeClr val="bg1"/>
                </a:solidFill>
                <a:latin typeface="Segoe UI" panose="020B0502040204020203" pitchFamily="34" charset="0"/>
                <a:cs typeface="Segoe UI" panose="020B0502040204020203" pitchFamily="34" charset="0"/>
              </a:rPr>
              <a:t>This option produces limited amount of data on the database activity</a:t>
            </a:r>
          </a:p>
          <a:p>
            <a:br>
              <a:rPr lang="en-US" sz="1400" dirty="0">
                <a:solidFill>
                  <a:schemeClr val="bg1"/>
                </a:solidFill>
                <a:latin typeface="Segoe UI" panose="020B0502040204020203" pitchFamily="34" charset="0"/>
                <a:cs typeface="Segoe UI" panose="020B0502040204020203" pitchFamily="34" charset="0"/>
              </a:rPr>
            </a:br>
            <a:r>
              <a:rPr lang="en-US" sz="1400" dirty="0">
                <a:solidFill>
                  <a:schemeClr val="bg1"/>
                </a:solidFill>
                <a:latin typeface="Segoe UI" panose="020B0502040204020203" pitchFamily="34" charset="0"/>
                <a:cs typeface="Segoe UI" panose="020B0502040204020203" pitchFamily="34" charset="0"/>
              </a:rPr>
              <a:t>But importantly</a:t>
            </a:r>
            <a:br>
              <a:rPr lang="en-US" sz="1400" dirty="0">
                <a:solidFill>
                  <a:schemeClr val="bg1"/>
                </a:solidFill>
                <a:latin typeface="Segoe UI" panose="020B0502040204020203" pitchFamily="34" charset="0"/>
                <a:cs typeface="Segoe UI" panose="020B0502040204020203" pitchFamily="34" charset="0"/>
              </a:rPr>
            </a:br>
            <a:r>
              <a:rPr lang="en-US" sz="1400" dirty="0">
                <a:solidFill>
                  <a:schemeClr val="bg1"/>
                </a:solidFill>
                <a:latin typeface="Segoe UI" panose="020B0502040204020203" pitchFamily="34" charset="0"/>
                <a:cs typeface="Segoe UI" panose="020B0502040204020203" pitchFamily="34" charset="0"/>
              </a:rPr>
              <a:t>This option will enable recording activity on any read only replica that may be configured</a:t>
            </a:r>
          </a:p>
          <a:p>
            <a:br>
              <a:rPr lang="en-US" sz="1400" dirty="0">
                <a:solidFill>
                  <a:schemeClr val="bg1"/>
                </a:solidFill>
                <a:latin typeface="Segoe UI" panose="020B0502040204020203" pitchFamily="34" charset="0"/>
                <a:cs typeface="Segoe UI" panose="020B0502040204020203" pitchFamily="34" charset="0"/>
              </a:rPr>
            </a:br>
            <a:r>
              <a:rPr lang="en-US" sz="1400" dirty="0">
                <a:solidFill>
                  <a:schemeClr val="bg1"/>
                </a:solidFill>
                <a:latin typeface="Segoe UI" panose="020B0502040204020203" pitchFamily="34" charset="0"/>
                <a:cs typeface="Segoe UI" panose="020B0502040204020203" pitchFamily="34" charset="0"/>
              </a:rPr>
              <a:t>It also enables the option “View Audit Logs” , more later</a:t>
            </a:r>
          </a:p>
          <a:p>
            <a:endParaRPr lang="en-GB"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5179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0C5B-25AF-4B8D-216C-AF0CF799A1CD}"/>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SQL Security Audit Event</a:t>
            </a:r>
            <a:endParaRPr lang="en-GB" dirty="0"/>
          </a:p>
        </p:txBody>
      </p:sp>
      <p:sp>
        <p:nvSpPr>
          <p:cNvPr id="3" name="Content Placeholder 2">
            <a:extLst>
              <a:ext uri="{FF2B5EF4-FFF2-40B4-BE49-F238E27FC236}">
                <a16:creationId xmlns:a16="http://schemas.microsoft.com/office/drawing/2014/main" id="{E87E12E7-CFC1-0188-0937-07E7141D1612}"/>
              </a:ext>
            </a:extLst>
          </p:cNvPr>
          <p:cNvSpPr>
            <a:spLocks noGrp="1"/>
          </p:cNvSpPr>
          <p:nvPr>
            <p:ph idx="1"/>
          </p:nvPr>
        </p:nvSpPr>
        <p:spPr>
          <a:xfrm>
            <a:off x="487236" y="2347253"/>
            <a:ext cx="7886700" cy="2796247"/>
          </a:xfrm>
        </p:spPr>
        <p:txBody>
          <a:bodyPr>
            <a:normAutofit/>
          </a:bodyPr>
          <a:lstStyle/>
          <a:p>
            <a:r>
              <a:rPr lang="en-US" sz="1600" dirty="0">
                <a:solidFill>
                  <a:schemeClr val="bg1"/>
                </a:solidFill>
              </a:rPr>
              <a:t>The second part is Diagnostic Settings</a:t>
            </a:r>
            <a:br>
              <a:rPr lang="en-US" sz="1600" dirty="0">
                <a:solidFill>
                  <a:schemeClr val="bg1"/>
                </a:solidFill>
              </a:rPr>
            </a:br>
            <a:br>
              <a:rPr lang="en-US" sz="1600" dirty="0">
                <a:solidFill>
                  <a:schemeClr val="bg1"/>
                </a:solidFill>
              </a:rPr>
            </a:br>
            <a:r>
              <a:rPr lang="en-US" sz="1600" dirty="0">
                <a:solidFill>
                  <a:schemeClr val="bg1"/>
                </a:solidFill>
              </a:rPr>
              <a:t>Turning on database Auditing </a:t>
            </a:r>
          </a:p>
          <a:p>
            <a:r>
              <a:rPr lang="en-US" sz="1600" dirty="0">
                <a:solidFill>
                  <a:schemeClr val="bg1"/>
                </a:solidFill>
              </a:rPr>
              <a:t>has created a diagnostic setting </a:t>
            </a:r>
          </a:p>
          <a:p>
            <a:r>
              <a:rPr lang="en-US" sz="1600" dirty="0">
                <a:solidFill>
                  <a:schemeClr val="bg1"/>
                </a:solidFill>
              </a:rPr>
              <a:t>called </a:t>
            </a:r>
            <a:r>
              <a:rPr lang="en-US" sz="1600" dirty="0" err="1">
                <a:solidFill>
                  <a:schemeClr val="bg1"/>
                </a:solidFill>
              </a:rPr>
              <a:t>SQLSecurityAuditEvents</a:t>
            </a:r>
            <a:r>
              <a:rPr lang="en-US" sz="1600" dirty="0">
                <a:solidFill>
                  <a:schemeClr val="bg1"/>
                </a:solidFill>
              </a:rPr>
              <a:t>_&lt;GUID&gt; </a:t>
            </a:r>
          </a:p>
          <a:p>
            <a:r>
              <a:rPr lang="en-US" sz="1600" dirty="0">
                <a:solidFill>
                  <a:schemeClr val="bg1"/>
                </a:solidFill>
              </a:rPr>
              <a:t>with just SQL Security Audit events captured</a:t>
            </a:r>
          </a:p>
          <a:p>
            <a:endParaRPr lang="en-US" sz="1600" dirty="0">
              <a:solidFill>
                <a:schemeClr val="bg1"/>
              </a:solidFill>
            </a:endParaRPr>
          </a:p>
          <a:p>
            <a:r>
              <a:rPr lang="en-US" sz="1600" dirty="0">
                <a:solidFill>
                  <a:schemeClr val="bg1"/>
                </a:solidFill>
              </a:rPr>
              <a:t>We really want to capture all diagnostic events</a:t>
            </a: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8ED6D0C5-2914-F41F-3878-580E15CB653E}"/>
              </a:ext>
            </a:extLst>
          </p:cNvPr>
          <p:cNvSpPr>
            <a:spLocks noGrp="1"/>
          </p:cNvSpPr>
          <p:nvPr>
            <p:ph type="sldNum" sz="quarter" idx="4294967295"/>
          </p:nvPr>
        </p:nvSpPr>
        <p:spPr>
          <a:xfrm>
            <a:off x="0" y="0"/>
            <a:ext cx="0" cy="0"/>
          </a:xfrm>
        </p:spPr>
        <p:txBody>
          <a:bodyPr/>
          <a:lstStyle/>
          <a:p>
            <a:fld id="{D57F1E4F-1CFF-5643-939E-217C01CDF565}" type="slidenum">
              <a:rPr lang="en-US" smtClean="0"/>
              <a:pPr/>
              <a:t>19</a:t>
            </a:fld>
            <a:endParaRPr lang="en-US" dirty="0"/>
          </a:p>
        </p:txBody>
      </p:sp>
      <p:pic>
        <p:nvPicPr>
          <p:cNvPr id="8" name="Picture 7">
            <a:extLst>
              <a:ext uri="{FF2B5EF4-FFF2-40B4-BE49-F238E27FC236}">
                <a16:creationId xmlns:a16="http://schemas.microsoft.com/office/drawing/2014/main" id="{031A9EF6-BB38-D2A9-9BC6-5D8F864433BD}"/>
              </a:ext>
            </a:extLst>
          </p:cNvPr>
          <p:cNvPicPr>
            <a:picLocks noChangeAspect="1"/>
          </p:cNvPicPr>
          <p:nvPr/>
        </p:nvPicPr>
        <p:blipFill>
          <a:blip r:embed="rId3"/>
          <a:stretch>
            <a:fillRect/>
          </a:stretch>
        </p:blipFill>
        <p:spPr>
          <a:xfrm>
            <a:off x="5595416" y="1887781"/>
            <a:ext cx="3248969" cy="2459082"/>
          </a:xfrm>
          <a:prstGeom prst="rect">
            <a:avLst/>
          </a:prstGeom>
          <a:ln>
            <a:solidFill>
              <a:schemeClr val="accent1"/>
            </a:solidFill>
          </a:ln>
        </p:spPr>
      </p:pic>
      <p:pic>
        <p:nvPicPr>
          <p:cNvPr id="9" name="Picture 8">
            <a:extLst>
              <a:ext uri="{FF2B5EF4-FFF2-40B4-BE49-F238E27FC236}">
                <a16:creationId xmlns:a16="http://schemas.microsoft.com/office/drawing/2014/main" id="{0D98B2C9-F7AB-A42E-CEB9-EEC1D5BA9FBE}"/>
              </a:ext>
            </a:extLst>
          </p:cNvPr>
          <p:cNvPicPr>
            <a:picLocks noChangeAspect="1"/>
          </p:cNvPicPr>
          <p:nvPr/>
        </p:nvPicPr>
        <p:blipFill>
          <a:blip r:embed="rId4"/>
          <a:stretch>
            <a:fillRect/>
          </a:stretch>
        </p:blipFill>
        <p:spPr>
          <a:xfrm>
            <a:off x="651409" y="1430517"/>
            <a:ext cx="1593278" cy="914528"/>
          </a:xfrm>
          <a:prstGeom prst="rect">
            <a:avLst/>
          </a:prstGeom>
          <a:ln>
            <a:solidFill>
              <a:schemeClr val="accent1"/>
            </a:solidFill>
          </a:ln>
        </p:spPr>
      </p:pic>
      <p:sp>
        <p:nvSpPr>
          <p:cNvPr id="4" name="Textplatzhalter 2">
            <a:extLst>
              <a:ext uri="{FF2B5EF4-FFF2-40B4-BE49-F238E27FC236}">
                <a16:creationId xmlns:a16="http://schemas.microsoft.com/office/drawing/2014/main" id="{B1BCC50C-2916-587A-D142-34364E853458}"/>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900626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p:cNvSpPr txBox="1"/>
          <p:nvPr/>
        </p:nvSpPr>
        <p:spPr>
          <a:xfrm>
            <a:off x="835298" y="1156890"/>
            <a:ext cx="7718382" cy="1034129"/>
          </a:xfrm>
          <a:prstGeom prst="rect">
            <a:avLst/>
          </a:prstGeom>
          <a:noFill/>
        </p:spPr>
        <p:txBody>
          <a:bodyPr wrap="square" rtlCol="0">
            <a:spAutoFit/>
          </a:bodyPr>
          <a:lstStyle/>
          <a:p>
            <a:pPr>
              <a:lnSpc>
                <a:spcPct val="85000"/>
              </a:lnSpc>
            </a:pPr>
            <a:r>
              <a:rPr kumimoji="0" lang="en-US" sz="3600" b="1" i="0" u="none" strike="noStrike" kern="1200" cap="none" spc="0" normalizeH="0" baseline="0" noProof="0" dirty="0">
                <a:ln>
                  <a:noFill/>
                </a:ln>
                <a:solidFill>
                  <a:srgbClr val="FFFFFF"/>
                </a:solidFill>
                <a:effectLst/>
                <a:uLnTx/>
                <a:uFillTx/>
                <a:latin typeface="Segoe UI Black" panose="020B0502040204020203" pitchFamily="34" charset="0"/>
                <a:ea typeface="Open Sans" panose="020B0606030504020204" pitchFamily="34" charset="0"/>
              </a:rPr>
              <a:t>Auditing Azure SQL Database with Log Analytics</a:t>
            </a:r>
            <a:endParaRPr lang="da-DK" sz="4725" kern="6600" spc="-75" dirty="0">
              <a:solidFill>
                <a:prstClr val="white"/>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Textplatzhalter 2">
            <a:extLst>
              <a:ext uri="{FF2B5EF4-FFF2-40B4-BE49-F238E27FC236}">
                <a16:creationId xmlns:a16="http://schemas.microsoft.com/office/drawing/2014/main" id="{A6890127-46D8-2BF5-67AD-F65506500468}"/>
              </a:ext>
            </a:extLst>
          </p:cNvPr>
          <p:cNvSpPr txBox="1">
            <a:spLocks/>
          </p:cNvSpPr>
          <p:nvPr/>
        </p:nvSpPr>
        <p:spPr>
          <a:xfrm>
            <a:off x="662194" y="2766698"/>
            <a:ext cx="4371509" cy="819810"/>
          </a:xfrm>
          <a:prstGeom prst="rect">
            <a:avLst/>
          </a:prstGeom>
        </p:spPr>
        <p:txBody>
          <a:bodyPr vert="horz" lIns="91440" tIns="45720" rIns="91440" bIns="45720" rtlCol="0" anchor="ctr"/>
          <a:lstStyle>
            <a:defPPr>
              <a:defRPr lang="de-DE"/>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en-US" sz="2800" dirty="0">
                <a:solidFill>
                  <a:schemeClr val="bg1"/>
                </a:solidFill>
                <a:latin typeface="Segoe UI Black" panose="020B0A02040204020203" pitchFamily="34" charset="0"/>
                <a:ea typeface="Segoe UI Black" panose="020B0A02040204020203" pitchFamily="34" charset="0"/>
              </a:rPr>
              <a:t>How, where and what</a:t>
            </a:r>
            <a:endParaRPr lang="de-DE" sz="2800" dirty="0">
              <a:solidFill>
                <a:schemeClr val="bg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251516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6CE89-D229-266E-A254-88AF0C9B5066}"/>
              </a:ext>
            </a:extLst>
          </p:cNvPr>
          <p:cNvSpPr>
            <a:spLocks noGrp="1"/>
          </p:cNvSpPr>
          <p:nvPr>
            <p:ph type="title"/>
          </p:nvPr>
        </p:nvSpPr>
        <p:spPr/>
        <p:txBody>
          <a:bodyPr/>
          <a:lstStyle/>
          <a:p>
            <a:r>
              <a:rPr lang="de-DE" sz="3200" dirty="0" err="1">
                <a:solidFill>
                  <a:schemeClr val="accent2"/>
                </a:solidFill>
                <a:latin typeface="Segoe UI Black" panose="020B0A02040204020203" pitchFamily="34" charset="0"/>
                <a:ea typeface="Segoe UI Black" panose="020B0A02040204020203" pitchFamily="34" charset="0"/>
              </a:rPr>
              <a:t>Diagnostic</a:t>
            </a:r>
            <a:r>
              <a:rPr lang="de-DE" sz="3200" dirty="0">
                <a:solidFill>
                  <a:schemeClr val="accent2"/>
                </a:solidFill>
                <a:latin typeface="Segoe UI Black" panose="020B0A02040204020203" pitchFamily="34" charset="0"/>
                <a:ea typeface="Segoe UI Black" panose="020B0A02040204020203" pitchFamily="34" charset="0"/>
              </a:rPr>
              <a:t> Settings</a:t>
            </a:r>
            <a:endParaRPr lang="en-GB" dirty="0"/>
          </a:p>
        </p:txBody>
      </p:sp>
      <p:sp>
        <p:nvSpPr>
          <p:cNvPr id="3" name="Content Placeholder 2">
            <a:extLst>
              <a:ext uri="{FF2B5EF4-FFF2-40B4-BE49-F238E27FC236}">
                <a16:creationId xmlns:a16="http://schemas.microsoft.com/office/drawing/2014/main" id="{979EA5CC-9507-2833-DE37-01A884EDB563}"/>
              </a:ext>
            </a:extLst>
          </p:cNvPr>
          <p:cNvSpPr>
            <a:spLocks noGrp="1"/>
          </p:cNvSpPr>
          <p:nvPr>
            <p:ph idx="1"/>
          </p:nvPr>
        </p:nvSpPr>
        <p:spPr/>
        <p:txBody>
          <a:bodyPr>
            <a:normAutofit/>
          </a:bodyPr>
          <a:lstStyle/>
          <a:p>
            <a:r>
              <a:rPr lang="en-US" sz="1600" dirty="0">
                <a:solidFill>
                  <a:schemeClr val="bg1"/>
                </a:solidFill>
              </a:rPr>
              <a:t>Here is the full list of events we can capture</a:t>
            </a:r>
          </a:p>
          <a:p>
            <a:r>
              <a:rPr lang="en-US" sz="1600" dirty="0">
                <a:solidFill>
                  <a:schemeClr val="bg1"/>
                </a:solidFill>
              </a:rPr>
              <a:t>And it is this that really gives the information </a:t>
            </a:r>
            <a:br>
              <a:rPr lang="en-US" sz="1600" dirty="0">
                <a:solidFill>
                  <a:schemeClr val="bg1"/>
                </a:solidFill>
              </a:rPr>
            </a:br>
            <a:r>
              <a:rPr lang="en-US" sz="1600" dirty="0">
                <a:solidFill>
                  <a:schemeClr val="bg1"/>
                </a:solidFill>
              </a:rPr>
              <a:t>we are after</a:t>
            </a:r>
          </a:p>
        </p:txBody>
      </p:sp>
      <p:sp>
        <p:nvSpPr>
          <p:cNvPr id="6" name="Slide Number Placeholder 5">
            <a:extLst>
              <a:ext uri="{FF2B5EF4-FFF2-40B4-BE49-F238E27FC236}">
                <a16:creationId xmlns:a16="http://schemas.microsoft.com/office/drawing/2014/main" id="{C109841A-19A6-7A53-C0A0-7819AA066069}"/>
              </a:ext>
            </a:extLst>
          </p:cNvPr>
          <p:cNvSpPr>
            <a:spLocks noGrp="1"/>
          </p:cNvSpPr>
          <p:nvPr>
            <p:ph type="sldNum" sz="quarter" idx="4294967295"/>
          </p:nvPr>
        </p:nvSpPr>
        <p:spPr>
          <a:xfrm>
            <a:off x="0" y="0"/>
            <a:ext cx="0" cy="0"/>
          </a:xfrm>
        </p:spPr>
        <p:txBody>
          <a:bodyPr/>
          <a:lstStyle/>
          <a:p>
            <a:fld id="{D57F1E4F-1CFF-5643-939E-217C01CDF565}" type="slidenum">
              <a:rPr lang="en-US" smtClean="0"/>
              <a:pPr/>
              <a:t>20</a:t>
            </a:fld>
            <a:endParaRPr lang="en-US" dirty="0"/>
          </a:p>
        </p:txBody>
      </p:sp>
      <p:pic>
        <p:nvPicPr>
          <p:cNvPr id="8" name="Picture 7">
            <a:extLst>
              <a:ext uri="{FF2B5EF4-FFF2-40B4-BE49-F238E27FC236}">
                <a16:creationId xmlns:a16="http://schemas.microsoft.com/office/drawing/2014/main" id="{9F0EE33E-69B8-A790-2CA0-64F9121E8E94}"/>
              </a:ext>
            </a:extLst>
          </p:cNvPr>
          <p:cNvPicPr>
            <a:picLocks noChangeAspect="1"/>
          </p:cNvPicPr>
          <p:nvPr/>
        </p:nvPicPr>
        <p:blipFill>
          <a:blip r:embed="rId3"/>
          <a:stretch>
            <a:fillRect/>
          </a:stretch>
        </p:blipFill>
        <p:spPr>
          <a:xfrm>
            <a:off x="803217" y="2598866"/>
            <a:ext cx="1593278" cy="914528"/>
          </a:xfrm>
          <a:prstGeom prst="rect">
            <a:avLst/>
          </a:prstGeom>
          <a:ln>
            <a:solidFill>
              <a:schemeClr val="accent1"/>
            </a:solidFill>
          </a:ln>
        </p:spPr>
      </p:pic>
      <p:pic>
        <p:nvPicPr>
          <p:cNvPr id="12" name="Picture 11">
            <a:extLst>
              <a:ext uri="{FF2B5EF4-FFF2-40B4-BE49-F238E27FC236}">
                <a16:creationId xmlns:a16="http://schemas.microsoft.com/office/drawing/2014/main" id="{F388EE62-BE1A-B655-7031-4C7C2F30D8E6}"/>
              </a:ext>
            </a:extLst>
          </p:cNvPr>
          <p:cNvPicPr>
            <a:picLocks noChangeAspect="1"/>
          </p:cNvPicPr>
          <p:nvPr/>
        </p:nvPicPr>
        <p:blipFill>
          <a:blip r:embed="rId4"/>
          <a:stretch>
            <a:fillRect/>
          </a:stretch>
        </p:blipFill>
        <p:spPr>
          <a:xfrm>
            <a:off x="6066201" y="400793"/>
            <a:ext cx="2749128" cy="4396146"/>
          </a:xfrm>
          <a:prstGeom prst="rect">
            <a:avLst/>
          </a:prstGeom>
          <a:solidFill>
            <a:schemeClr val="accent1"/>
          </a:solidFill>
          <a:ln>
            <a:solidFill>
              <a:schemeClr val="accent1"/>
            </a:solidFill>
          </a:ln>
        </p:spPr>
      </p:pic>
      <p:sp>
        <p:nvSpPr>
          <p:cNvPr id="4" name="Textplatzhalter 2">
            <a:extLst>
              <a:ext uri="{FF2B5EF4-FFF2-40B4-BE49-F238E27FC236}">
                <a16:creationId xmlns:a16="http://schemas.microsoft.com/office/drawing/2014/main" id="{A80DAEF5-2C80-D263-E8AC-218748D3CBF2}"/>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758554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A1D1-C30B-1775-8FA2-AC476B6F7690}"/>
              </a:ext>
            </a:extLst>
          </p:cNvPr>
          <p:cNvSpPr>
            <a:spLocks noGrp="1"/>
          </p:cNvSpPr>
          <p:nvPr>
            <p:ph type="title"/>
          </p:nvPr>
        </p:nvSpPr>
        <p:spPr/>
        <p:txBody>
          <a:bodyPr/>
          <a:lstStyle/>
          <a:p>
            <a:r>
              <a:rPr lang="en-GB" b="1" dirty="0"/>
              <a:t>Diagnostic Options</a:t>
            </a:r>
            <a:endParaRPr lang="en-GB" dirty="0"/>
          </a:p>
        </p:txBody>
      </p:sp>
      <p:sp>
        <p:nvSpPr>
          <p:cNvPr id="6" name="Slide Number Placeholder 5">
            <a:extLst>
              <a:ext uri="{FF2B5EF4-FFF2-40B4-BE49-F238E27FC236}">
                <a16:creationId xmlns:a16="http://schemas.microsoft.com/office/drawing/2014/main" id="{16F0A3EE-4DB0-D721-2BD6-C5F10DEF6FF8}"/>
              </a:ext>
            </a:extLst>
          </p:cNvPr>
          <p:cNvSpPr>
            <a:spLocks noGrp="1"/>
          </p:cNvSpPr>
          <p:nvPr>
            <p:ph type="sldNum" sz="quarter" idx="4294967295"/>
          </p:nvPr>
        </p:nvSpPr>
        <p:spPr>
          <a:xfrm>
            <a:off x="0" y="0"/>
            <a:ext cx="0" cy="0"/>
          </a:xfrm>
        </p:spPr>
        <p:txBody>
          <a:bodyPr/>
          <a:lstStyle/>
          <a:p>
            <a:fld id="{D57F1E4F-1CFF-5643-939E-217C01CDF565}" type="slidenum">
              <a:rPr lang="en-US" smtClean="0"/>
              <a:pPr/>
              <a:t>21</a:t>
            </a:fld>
            <a:endParaRPr lang="en-US" dirty="0"/>
          </a:p>
        </p:txBody>
      </p:sp>
      <p:sp>
        <p:nvSpPr>
          <p:cNvPr id="7" name="AutoShape 2">
            <a:extLst>
              <a:ext uri="{FF2B5EF4-FFF2-40B4-BE49-F238E27FC236}">
                <a16:creationId xmlns:a16="http://schemas.microsoft.com/office/drawing/2014/main" id="{A681CD65-F50C-AD4F-B859-1709A520D8C8}"/>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050" dirty="0">
              <a:latin typeface="Segoe UI" panose="020B0502040204020203" pitchFamily="34" charset="0"/>
            </a:endParaRPr>
          </a:p>
        </p:txBody>
      </p:sp>
      <p:sp>
        <p:nvSpPr>
          <p:cNvPr id="8" name="AutoShape 4">
            <a:extLst>
              <a:ext uri="{FF2B5EF4-FFF2-40B4-BE49-F238E27FC236}">
                <a16:creationId xmlns:a16="http://schemas.microsoft.com/office/drawing/2014/main" id="{45C00FF1-1137-AC66-F6C3-771D70AA2BD2}"/>
              </a:ext>
            </a:extLst>
          </p:cNvPr>
          <p:cNvSpPr>
            <a:spLocks noChangeAspect="1" noChangeArrowheads="1"/>
          </p:cNvSpPr>
          <p:nvPr/>
        </p:nvSpPr>
        <p:spPr bwMode="auto">
          <a:xfrm>
            <a:off x="4572000" y="25717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050" dirty="0">
              <a:latin typeface="Segoe UI" panose="020B0502040204020203" pitchFamily="34" charset="0"/>
            </a:endParaRPr>
          </a:p>
        </p:txBody>
      </p:sp>
      <p:pic>
        <p:nvPicPr>
          <p:cNvPr id="10" name="Picture 9">
            <a:extLst>
              <a:ext uri="{FF2B5EF4-FFF2-40B4-BE49-F238E27FC236}">
                <a16:creationId xmlns:a16="http://schemas.microsoft.com/office/drawing/2014/main" id="{57A0DC89-04DE-9280-E272-B47A3F39B96F}"/>
              </a:ext>
            </a:extLst>
          </p:cNvPr>
          <p:cNvPicPr>
            <a:picLocks noChangeAspect="1"/>
          </p:cNvPicPr>
          <p:nvPr/>
        </p:nvPicPr>
        <p:blipFill>
          <a:blip r:embed="rId3"/>
          <a:stretch>
            <a:fillRect/>
          </a:stretch>
        </p:blipFill>
        <p:spPr>
          <a:xfrm>
            <a:off x="847462" y="1258448"/>
            <a:ext cx="4309646" cy="3661954"/>
          </a:xfrm>
          <a:prstGeom prst="rect">
            <a:avLst/>
          </a:prstGeom>
          <a:ln>
            <a:solidFill>
              <a:schemeClr val="accent1"/>
            </a:solidFill>
          </a:ln>
        </p:spPr>
      </p:pic>
    </p:spTree>
    <p:extLst>
      <p:ext uri="{BB962C8B-B14F-4D97-AF65-F5344CB8AC3E}">
        <p14:creationId xmlns:p14="http://schemas.microsoft.com/office/powerpoint/2010/main" val="1444622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7EC4-E379-F1F4-A287-42910949B390}"/>
              </a:ext>
            </a:extLst>
          </p:cNvPr>
          <p:cNvSpPr>
            <a:spLocks noGrp="1"/>
          </p:cNvSpPr>
          <p:nvPr>
            <p:ph type="title"/>
          </p:nvPr>
        </p:nvSpPr>
        <p:spPr/>
        <p:txBody>
          <a:bodyPr/>
          <a:lstStyle/>
          <a:p>
            <a:r>
              <a:rPr lang="en-GB" dirty="0"/>
              <a:t>What is collected</a:t>
            </a:r>
          </a:p>
        </p:txBody>
      </p:sp>
      <p:graphicFrame>
        <p:nvGraphicFramePr>
          <p:cNvPr id="5" name="Table 4">
            <a:extLst>
              <a:ext uri="{FF2B5EF4-FFF2-40B4-BE49-F238E27FC236}">
                <a16:creationId xmlns:a16="http://schemas.microsoft.com/office/drawing/2014/main" id="{ADDE3772-F53B-5A71-9ADE-F19395620C82}"/>
              </a:ext>
            </a:extLst>
          </p:cNvPr>
          <p:cNvGraphicFramePr>
            <a:graphicFrameLocks noGrp="1"/>
          </p:cNvGraphicFramePr>
          <p:nvPr>
            <p:extLst>
              <p:ext uri="{D42A27DB-BD31-4B8C-83A1-F6EECF244321}">
                <p14:modId xmlns:p14="http://schemas.microsoft.com/office/powerpoint/2010/main" val="3499181367"/>
              </p:ext>
            </p:extLst>
          </p:nvPr>
        </p:nvGraphicFramePr>
        <p:xfrm>
          <a:off x="803217" y="3058430"/>
          <a:ext cx="4522545" cy="1706880"/>
        </p:xfrm>
        <a:graphic>
          <a:graphicData uri="http://schemas.openxmlformats.org/drawingml/2006/table">
            <a:tbl>
              <a:tblPr firstRow="1" firstCol="1" bandRow="1">
                <a:tableStyleId>{5C22544A-7EE6-4342-B048-85BDC9FD1C3A}</a:tableStyleId>
              </a:tblPr>
              <a:tblGrid>
                <a:gridCol w="2508394">
                  <a:extLst>
                    <a:ext uri="{9D8B030D-6E8A-4147-A177-3AD203B41FA5}">
                      <a16:colId xmlns:a16="http://schemas.microsoft.com/office/drawing/2014/main" val="1581609469"/>
                    </a:ext>
                  </a:extLst>
                </a:gridCol>
                <a:gridCol w="420130">
                  <a:extLst>
                    <a:ext uri="{9D8B030D-6E8A-4147-A177-3AD203B41FA5}">
                      <a16:colId xmlns:a16="http://schemas.microsoft.com/office/drawing/2014/main" val="1235162218"/>
                    </a:ext>
                  </a:extLst>
                </a:gridCol>
                <a:gridCol w="853487">
                  <a:extLst>
                    <a:ext uri="{9D8B030D-6E8A-4147-A177-3AD203B41FA5}">
                      <a16:colId xmlns:a16="http://schemas.microsoft.com/office/drawing/2014/main" val="3328823209"/>
                    </a:ext>
                  </a:extLst>
                </a:gridCol>
                <a:gridCol w="740534">
                  <a:extLst>
                    <a:ext uri="{9D8B030D-6E8A-4147-A177-3AD203B41FA5}">
                      <a16:colId xmlns:a16="http://schemas.microsoft.com/office/drawing/2014/main" val="2802258238"/>
                    </a:ext>
                  </a:extLst>
                </a:gridCol>
              </a:tblGrid>
              <a:tr h="219075">
                <a:tc>
                  <a:txBody>
                    <a:bodyPr/>
                    <a:lstStyle/>
                    <a:p>
                      <a:pPr>
                        <a:buNone/>
                      </a:pPr>
                      <a:r>
                        <a:rPr lang="da-DK" sz="1600" dirty="0">
                          <a:effectLst/>
                        </a:rPr>
                        <a:t>Server Audit</a:t>
                      </a:r>
                      <a:endParaRPr lang="da-DK" sz="16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a:effectLst/>
                        </a:rPr>
                        <a:t>on</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a:effectLst/>
                        </a:rPr>
                        <a:t> </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a:effectLst/>
                        </a:rPr>
                        <a:t> </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extLst>
                  <a:ext uri="{0D108BD9-81ED-4DB2-BD59-A6C34878D82A}">
                    <a16:rowId xmlns:a16="http://schemas.microsoft.com/office/drawing/2014/main" val="2160978902"/>
                  </a:ext>
                </a:extLst>
              </a:tr>
              <a:tr h="219075">
                <a:tc>
                  <a:txBody>
                    <a:bodyPr/>
                    <a:lstStyle/>
                    <a:p>
                      <a:pPr>
                        <a:buNone/>
                      </a:pPr>
                      <a:r>
                        <a:rPr lang="da-DK" sz="1600" dirty="0">
                          <a:effectLst/>
                        </a:rPr>
                        <a:t>DB01 Audit</a:t>
                      </a:r>
                      <a:endParaRPr lang="da-DK" sz="16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a:effectLst/>
                        </a:rPr>
                        <a:t>off</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a:effectLst/>
                        </a:rPr>
                        <a:t>master</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a:effectLst/>
                        </a:rPr>
                        <a:t> </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extLst>
                  <a:ext uri="{0D108BD9-81ED-4DB2-BD59-A6C34878D82A}">
                    <a16:rowId xmlns:a16="http://schemas.microsoft.com/office/drawing/2014/main" val="1671908342"/>
                  </a:ext>
                </a:extLst>
              </a:tr>
              <a:tr h="219075">
                <a:tc>
                  <a:txBody>
                    <a:bodyPr/>
                    <a:lstStyle/>
                    <a:p>
                      <a:pPr>
                        <a:buNone/>
                      </a:pPr>
                      <a:r>
                        <a:rPr lang="da-DK" sz="1600" dirty="0">
                          <a:effectLst/>
                        </a:rPr>
                        <a:t>DB01 Diagnostics</a:t>
                      </a:r>
                      <a:endParaRPr lang="da-DK" sz="16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dirty="0">
                          <a:effectLst/>
                        </a:rPr>
                        <a:t>on</a:t>
                      </a:r>
                      <a:endParaRPr lang="da-DK" sz="16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922063453"/>
                  </a:ext>
                </a:extLst>
              </a:tr>
              <a:tr h="219075">
                <a:tc>
                  <a:txBody>
                    <a:bodyPr/>
                    <a:lstStyle/>
                    <a:p>
                      <a:pPr>
                        <a:buNone/>
                      </a:pPr>
                      <a:r>
                        <a:rPr lang="da-DK" sz="1600">
                          <a:effectLst/>
                        </a:rPr>
                        <a:t>DB02 Audit</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dirty="0">
                          <a:effectLst/>
                        </a:rPr>
                        <a:t>on</a:t>
                      </a:r>
                      <a:endParaRPr lang="da-DK" sz="16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a:effectLst/>
                        </a:rPr>
                        <a:t>master</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a:effectLst/>
                        </a:rPr>
                        <a:t>db02</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extLst>
                  <a:ext uri="{0D108BD9-81ED-4DB2-BD59-A6C34878D82A}">
                    <a16:rowId xmlns:a16="http://schemas.microsoft.com/office/drawing/2014/main" val="2201565468"/>
                  </a:ext>
                </a:extLst>
              </a:tr>
              <a:tr h="219075">
                <a:tc>
                  <a:txBody>
                    <a:bodyPr/>
                    <a:lstStyle/>
                    <a:p>
                      <a:pPr>
                        <a:buNone/>
                      </a:pPr>
                      <a:r>
                        <a:rPr lang="da-DK" sz="1600">
                          <a:effectLst/>
                        </a:rPr>
                        <a:t>DB02 Diagnostics</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dirty="0">
                          <a:effectLst/>
                        </a:rPr>
                        <a:t>on</a:t>
                      </a:r>
                      <a:endParaRPr lang="da-DK" sz="16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351672170"/>
                  </a:ext>
                </a:extLst>
              </a:tr>
              <a:tr h="219075">
                <a:tc>
                  <a:txBody>
                    <a:bodyPr/>
                    <a:lstStyle/>
                    <a:p>
                      <a:pPr>
                        <a:buNone/>
                      </a:pPr>
                      <a:r>
                        <a:rPr lang="da-DK" sz="1600">
                          <a:effectLst/>
                        </a:rPr>
                        <a:t>DB03 Audit</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a:effectLst/>
                        </a:rPr>
                        <a:t>on</a:t>
                      </a:r>
                      <a:endParaRPr lang="da-DK" sz="16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dirty="0">
                          <a:effectLst/>
                        </a:rPr>
                        <a:t>master</a:t>
                      </a:r>
                      <a:endParaRPr lang="da-DK" sz="16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dirty="0">
                          <a:effectLst/>
                        </a:rPr>
                        <a:t> </a:t>
                      </a:r>
                      <a:endParaRPr lang="da-DK" sz="16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extLst>
                  <a:ext uri="{0D108BD9-81ED-4DB2-BD59-A6C34878D82A}">
                    <a16:rowId xmlns:a16="http://schemas.microsoft.com/office/drawing/2014/main" val="4017122532"/>
                  </a:ext>
                </a:extLst>
              </a:tr>
              <a:tr h="219075">
                <a:tc>
                  <a:txBody>
                    <a:bodyPr/>
                    <a:lstStyle/>
                    <a:p>
                      <a:pPr>
                        <a:buNone/>
                      </a:pPr>
                      <a:r>
                        <a:rPr lang="da-DK" sz="1600" dirty="0">
                          <a:effectLst/>
                          <a:latin typeface="+mn-lt"/>
                          <a:ea typeface="Calibri" panose="020F0502020204030204" pitchFamily="34" charset="0"/>
                          <a:cs typeface="Aptos" panose="020B0004020202020204" pitchFamily="34" charset="0"/>
                        </a:rPr>
                        <a:t>DB03 Diagnostics</a:t>
                      </a:r>
                    </a:p>
                  </a:txBody>
                  <a:tcPr marL="68580" marR="68580" marT="0" marB="0" anchor="ctr"/>
                </a:tc>
                <a:tc>
                  <a:txBody>
                    <a:bodyPr/>
                    <a:lstStyle/>
                    <a:p>
                      <a:pPr>
                        <a:buNone/>
                      </a:pPr>
                      <a:r>
                        <a:rPr lang="da-DK" sz="1600" dirty="0" err="1">
                          <a:effectLst/>
                          <a:latin typeface="Aptos" panose="020B0004020202020204" pitchFamily="34" charset="0"/>
                          <a:ea typeface="Calibri" panose="020F0502020204030204" pitchFamily="34" charset="0"/>
                          <a:cs typeface="Aptos" panose="020B0004020202020204" pitchFamily="34" charset="0"/>
                        </a:rPr>
                        <a:t>off</a:t>
                      </a:r>
                      <a:endParaRPr lang="da-DK" sz="16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vMerge="1">
                  <a:txBody>
                    <a:bodyPr/>
                    <a:lstStyle/>
                    <a:p>
                      <a:pPr>
                        <a:buNone/>
                      </a:pPr>
                      <a:endParaRPr lang="da-DK" sz="16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vMerge="1">
                  <a:txBody>
                    <a:bodyPr/>
                    <a:lstStyle/>
                    <a:p>
                      <a:pPr>
                        <a:buNone/>
                      </a:pPr>
                      <a:endParaRPr lang="da-DK" sz="16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extLst>
                  <a:ext uri="{0D108BD9-81ED-4DB2-BD59-A6C34878D82A}">
                    <a16:rowId xmlns:a16="http://schemas.microsoft.com/office/drawing/2014/main" val="784194951"/>
                  </a:ext>
                </a:extLst>
              </a:tr>
            </a:tbl>
          </a:graphicData>
        </a:graphic>
      </p:graphicFrame>
      <p:graphicFrame>
        <p:nvGraphicFramePr>
          <p:cNvPr id="6" name="Table 5">
            <a:extLst>
              <a:ext uri="{FF2B5EF4-FFF2-40B4-BE49-F238E27FC236}">
                <a16:creationId xmlns:a16="http://schemas.microsoft.com/office/drawing/2014/main" id="{A3CE2852-F2BA-157B-E256-12278057CAD2}"/>
              </a:ext>
            </a:extLst>
          </p:cNvPr>
          <p:cNvGraphicFramePr>
            <a:graphicFrameLocks noGrp="1"/>
          </p:cNvGraphicFramePr>
          <p:nvPr>
            <p:extLst>
              <p:ext uri="{D42A27DB-BD31-4B8C-83A1-F6EECF244321}">
                <p14:modId xmlns:p14="http://schemas.microsoft.com/office/powerpoint/2010/main" val="2199867917"/>
              </p:ext>
            </p:extLst>
          </p:nvPr>
        </p:nvGraphicFramePr>
        <p:xfrm>
          <a:off x="803217" y="1216390"/>
          <a:ext cx="4522545" cy="1706880"/>
        </p:xfrm>
        <a:graphic>
          <a:graphicData uri="http://schemas.openxmlformats.org/drawingml/2006/table">
            <a:tbl>
              <a:tblPr firstRow="1" firstCol="1" bandRow="1">
                <a:tableStyleId>{5C22544A-7EE6-4342-B048-85BDC9FD1C3A}</a:tableStyleId>
              </a:tblPr>
              <a:tblGrid>
                <a:gridCol w="2396968">
                  <a:extLst>
                    <a:ext uri="{9D8B030D-6E8A-4147-A177-3AD203B41FA5}">
                      <a16:colId xmlns:a16="http://schemas.microsoft.com/office/drawing/2014/main" val="4059597882"/>
                    </a:ext>
                  </a:extLst>
                </a:gridCol>
                <a:gridCol w="380033">
                  <a:extLst>
                    <a:ext uri="{9D8B030D-6E8A-4147-A177-3AD203B41FA5}">
                      <a16:colId xmlns:a16="http://schemas.microsoft.com/office/drawing/2014/main" val="3429359926"/>
                    </a:ext>
                  </a:extLst>
                </a:gridCol>
                <a:gridCol w="1005011">
                  <a:extLst>
                    <a:ext uri="{9D8B030D-6E8A-4147-A177-3AD203B41FA5}">
                      <a16:colId xmlns:a16="http://schemas.microsoft.com/office/drawing/2014/main" val="2058228055"/>
                    </a:ext>
                  </a:extLst>
                </a:gridCol>
                <a:gridCol w="740533">
                  <a:extLst>
                    <a:ext uri="{9D8B030D-6E8A-4147-A177-3AD203B41FA5}">
                      <a16:colId xmlns:a16="http://schemas.microsoft.com/office/drawing/2014/main" val="19402578"/>
                    </a:ext>
                  </a:extLst>
                </a:gridCol>
              </a:tblGrid>
              <a:tr h="197154">
                <a:tc>
                  <a:txBody>
                    <a:bodyPr/>
                    <a:lstStyle/>
                    <a:p>
                      <a:pPr>
                        <a:buNone/>
                      </a:pPr>
                      <a:r>
                        <a:rPr lang="da-DK" sz="1600" dirty="0">
                          <a:effectLst/>
                        </a:rPr>
                        <a:t>Server Audit</a:t>
                      </a: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a:effectLst/>
                        </a:rPr>
                        <a:t>off</a:t>
                      </a:r>
                      <a:endParaRPr lang="da-DK" sz="18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a:effectLst/>
                        </a:rPr>
                        <a:t> </a:t>
                      </a:r>
                      <a:endParaRPr lang="da-DK" sz="18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a:effectLst/>
                        </a:rPr>
                        <a:t> </a:t>
                      </a:r>
                      <a:endParaRPr lang="da-DK" sz="18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extLst>
                  <a:ext uri="{0D108BD9-81ED-4DB2-BD59-A6C34878D82A}">
                    <a16:rowId xmlns:a16="http://schemas.microsoft.com/office/drawing/2014/main" val="1553683681"/>
                  </a:ext>
                </a:extLst>
              </a:tr>
              <a:tr h="197154">
                <a:tc>
                  <a:txBody>
                    <a:bodyPr/>
                    <a:lstStyle/>
                    <a:p>
                      <a:pPr>
                        <a:buNone/>
                      </a:pPr>
                      <a:r>
                        <a:rPr lang="da-DK" sz="1600" dirty="0">
                          <a:effectLst/>
                        </a:rPr>
                        <a:t>DB01 Audit</a:t>
                      </a: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a:effectLst/>
                        </a:rPr>
                        <a:t>off</a:t>
                      </a:r>
                      <a:endParaRPr lang="da-DK" sz="18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a:effectLst/>
                        </a:rPr>
                        <a:t> </a:t>
                      </a:r>
                      <a:endParaRPr lang="da-DK" sz="18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a:effectLst/>
                        </a:rPr>
                        <a:t> </a:t>
                      </a:r>
                      <a:endParaRPr lang="da-DK" sz="18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extLst>
                  <a:ext uri="{0D108BD9-81ED-4DB2-BD59-A6C34878D82A}">
                    <a16:rowId xmlns:a16="http://schemas.microsoft.com/office/drawing/2014/main" val="2270072540"/>
                  </a:ext>
                </a:extLst>
              </a:tr>
              <a:tr h="197154">
                <a:tc>
                  <a:txBody>
                    <a:bodyPr/>
                    <a:lstStyle/>
                    <a:p>
                      <a:pPr>
                        <a:buNone/>
                      </a:pPr>
                      <a:r>
                        <a:rPr lang="da-DK" sz="1600" dirty="0">
                          <a:effectLst/>
                        </a:rPr>
                        <a:t>DB01 Diagnostics</a:t>
                      </a: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a:effectLst/>
                        </a:rPr>
                        <a:t>on</a:t>
                      </a:r>
                      <a:endParaRPr lang="da-DK" sz="18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922123576"/>
                  </a:ext>
                </a:extLst>
              </a:tr>
              <a:tr h="197154">
                <a:tc>
                  <a:txBody>
                    <a:bodyPr/>
                    <a:lstStyle/>
                    <a:p>
                      <a:pPr>
                        <a:buNone/>
                      </a:pPr>
                      <a:r>
                        <a:rPr lang="da-DK" sz="1600" dirty="0">
                          <a:effectLst/>
                        </a:rPr>
                        <a:t>DB02 Audit</a:t>
                      </a: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dirty="0">
                          <a:effectLst/>
                        </a:rPr>
                        <a:t>on</a:t>
                      </a: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a:effectLst/>
                        </a:rPr>
                        <a:t> </a:t>
                      </a:r>
                      <a:endParaRPr lang="da-DK" sz="18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a:effectLst/>
                        </a:rPr>
                        <a:t>db02</a:t>
                      </a:r>
                      <a:endParaRPr lang="da-DK" sz="18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extLst>
                  <a:ext uri="{0D108BD9-81ED-4DB2-BD59-A6C34878D82A}">
                    <a16:rowId xmlns:a16="http://schemas.microsoft.com/office/drawing/2014/main" val="788649130"/>
                  </a:ext>
                </a:extLst>
              </a:tr>
              <a:tr h="197154">
                <a:tc>
                  <a:txBody>
                    <a:bodyPr/>
                    <a:lstStyle/>
                    <a:p>
                      <a:pPr>
                        <a:buNone/>
                      </a:pPr>
                      <a:r>
                        <a:rPr lang="da-DK" sz="1600">
                          <a:effectLst/>
                        </a:rPr>
                        <a:t>DB02 Diagnostics</a:t>
                      </a:r>
                      <a:endParaRPr lang="da-DK" sz="180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dirty="0">
                          <a:effectLst/>
                        </a:rPr>
                        <a:t>on</a:t>
                      </a: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532305005"/>
                  </a:ext>
                </a:extLst>
              </a:tr>
              <a:tr h="197154">
                <a:tc>
                  <a:txBody>
                    <a:bodyPr/>
                    <a:lstStyle/>
                    <a:p>
                      <a:pPr>
                        <a:buNone/>
                      </a:pPr>
                      <a:r>
                        <a:rPr lang="da-DK" sz="1600" dirty="0">
                          <a:effectLst/>
                        </a:rPr>
                        <a:t>DB03 Audit</a:t>
                      </a: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a:txBody>
                    <a:bodyPr/>
                    <a:lstStyle/>
                    <a:p>
                      <a:pPr>
                        <a:buNone/>
                      </a:pPr>
                      <a:r>
                        <a:rPr lang="da-DK" sz="1600" dirty="0">
                          <a:effectLst/>
                        </a:rPr>
                        <a:t>on</a:t>
                      </a: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dirty="0">
                          <a:effectLst/>
                        </a:rPr>
                        <a:t> </a:t>
                      </a: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rowSpan="2">
                  <a:txBody>
                    <a:bodyPr/>
                    <a:lstStyle/>
                    <a:p>
                      <a:pPr>
                        <a:buNone/>
                      </a:pPr>
                      <a:r>
                        <a:rPr lang="da-DK" sz="1600" dirty="0">
                          <a:effectLst/>
                        </a:rPr>
                        <a:t> </a:t>
                      </a: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extLst>
                  <a:ext uri="{0D108BD9-81ED-4DB2-BD59-A6C34878D82A}">
                    <a16:rowId xmlns:a16="http://schemas.microsoft.com/office/drawing/2014/main" val="720803141"/>
                  </a:ext>
                </a:extLst>
              </a:tr>
              <a:tr h="197154">
                <a:tc>
                  <a:txBody>
                    <a:bodyPr/>
                    <a:lstStyle/>
                    <a:p>
                      <a:pPr>
                        <a:buNone/>
                      </a:pPr>
                      <a:r>
                        <a:rPr lang="da-DK" sz="1600" dirty="0">
                          <a:effectLst/>
                          <a:latin typeface="+mn-lt"/>
                          <a:ea typeface="Calibri" panose="020F0502020204030204" pitchFamily="34" charset="0"/>
                          <a:cs typeface="Aptos" panose="020B0004020202020204" pitchFamily="34" charset="0"/>
                        </a:rPr>
                        <a:t>DB03 Diagnostics</a:t>
                      </a:r>
                    </a:p>
                  </a:txBody>
                  <a:tcPr marL="68580" marR="68580" marT="0" marB="0" anchor="ctr"/>
                </a:tc>
                <a:tc>
                  <a:txBody>
                    <a:bodyPr/>
                    <a:lstStyle/>
                    <a:p>
                      <a:pPr>
                        <a:buNone/>
                      </a:pPr>
                      <a:r>
                        <a:rPr lang="da-DK" sz="1600" b="0" dirty="0" err="1">
                          <a:effectLst/>
                          <a:latin typeface="+mn-lt"/>
                          <a:ea typeface="Calibri" panose="020F0502020204030204" pitchFamily="34" charset="0"/>
                          <a:cs typeface="Aptos" panose="020B0004020202020204" pitchFamily="34" charset="0"/>
                        </a:rPr>
                        <a:t>off</a:t>
                      </a:r>
                      <a:endParaRPr lang="da-DK" sz="1600" b="0" dirty="0">
                        <a:effectLst/>
                        <a:latin typeface="+mn-lt"/>
                        <a:ea typeface="Calibri" panose="020F0502020204030204" pitchFamily="34" charset="0"/>
                        <a:cs typeface="Aptos" panose="020B0004020202020204" pitchFamily="34" charset="0"/>
                      </a:endParaRPr>
                    </a:p>
                  </a:txBody>
                  <a:tcPr marL="68580" marR="68580" marT="0" marB="0" anchor="ctr"/>
                </a:tc>
                <a:tc vMerge="1">
                  <a:txBody>
                    <a:bodyPr/>
                    <a:lstStyle/>
                    <a:p>
                      <a:pPr>
                        <a:buNone/>
                      </a:pP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tc vMerge="1">
                  <a:txBody>
                    <a:bodyPr/>
                    <a:lstStyle/>
                    <a:p>
                      <a:pPr>
                        <a:buNone/>
                      </a:pPr>
                      <a:endParaRPr lang="da-DK" sz="1800" dirty="0">
                        <a:effectLst/>
                        <a:latin typeface="Aptos" panose="020B0004020202020204" pitchFamily="34" charset="0"/>
                        <a:ea typeface="Calibri" panose="020F0502020204030204" pitchFamily="34" charset="0"/>
                        <a:cs typeface="Aptos" panose="020B0004020202020204" pitchFamily="34" charset="0"/>
                      </a:endParaRPr>
                    </a:p>
                  </a:txBody>
                  <a:tcPr marL="68580" marR="68580" marT="0" marB="0" anchor="ctr"/>
                </a:tc>
                <a:extLst>
                  <a:ext uri="{0D108BD9-81ED-4DB2-BD59-A6C34878D82A}">
                    <a16:rowId xmlns:a16="http://schemas.microsoft.com/office/drawing/2014/main" val="3473132451"/>
                  </a:ext>
                </a:extLst>
              </a:tr>
            </a:tbl>
          </a:graphicData>
        </a:graphic>
      </p:graphicFrame>
    </p:spTree>
    <p:extLst>
      <p:ext uri="{BB962C8B-B14F-4D97-AF65-F5344CB8AC3E}">
        <p14:creationId xmlns:p14="http://schemas.microsoft.com/office/powerpoint/2010/main" val="2428273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AC8A7-477E-3A96-0390-9185F3FADF3F}"/>
              </a:ext>
            </a:extLst>
          </p:cNvPr>
          <p:cNvSpPr>
            <a:spLocks noGrp="1"/>
          </p:cNvSpPr>
          <p:nvPr>
            <p:ph type="title"/>
          </p:nvPr>
        </p:nvSpPr>
        <p:spPr/>
        <p:txBody>
          <a:bodyPr/>
          <a:lstStyle/>
          <a:p>
            <a:r>
              <a:rPr lang="de-DE" sz="3200" dirty="0" err="1">
                <a:solidFill>
                  <a:schemeClr val="accent2"/>
                </a:solidFill>
                <a:latin typeface="Segoe UI Black" panose="020B0A02040204020203" pitchFamily="34" charset="0"/>
                <a:ea typeface="Segoe UI Black" panose="020B0A02040204020203" pitchFamily="34" charset="0"/>
              </a:rPr>
              <a:t>Kusto</a:t>
            </a:r>
            <a:r>
              <a:rPr lang="de-DE" sz="3200" dirty="0">
                <a:solidFill>
                  <a:schemeClr val="accent2"/>
                </a:solidFill>
                <a:latin typeface="Segoe UI Black" panose="020B0A02040204020203" pitchFamily="34" charset="0"/>
                <a:ea typeface="Segoe UI Black" panose="020B0A02040204020203" pitchFamily="34" charset="0"/>
              </a:rPr>
              <a:t> Query Language KQL</a:t>
            </a:r>
            <a:endParaRPr lang="en-GB" dirty="0"/>
          </a:p>
        </p:txBody>
      </p:sp>
      <p:sp>
        <p:nvSpPr>
          <p:cNvPr id="6" name="Slide Number Placeholder 5">
            <a:extLst>
              <a:ext uri="{FF2B5EF4-FFF2-40B4-BE49-F238E27FC236}">
                <a16:creationId xmlns:a16="http://schemas.microsoft.com/office/drawing/2014/main" id="{085E8828-98E4-D0EF-63AB-5529A2CBC597}"/>
              </a:ext>
            </a:extLst>
          </p:cNvPr>
          <p:cNvSpPr>
            <a:spLocks noGrp="1"/>
          </p:cNvSpPr>
          <p:nvPr>
            <p:ph type="sldNum" sz="quarter" idx="4294967295"/>
          </p:nvPr>
        </p:nvSpPr>
        <p:spPr>
          <a:xfrm>
            <a:off x="0" y="0"/>
            <a:ext cx="0" cy="0"/>
          </a:xfrm>
        </p:spPr>
        <p:txBody>
          <a:bodyPr/>
          <a:lstStyle/>
          <a:p>
            <a:fld id="{D57F1E4F-1CFF-5643-939E-217C01CDF565}" type="slidenum">
              <a:rPr lang="en-US" smtClean="0"/>
              <a:pPr/>
              <a:t>23</a:t>
            </a:fld>
            <a:endParaRPr lang="en-US" dirty="0"/>
          </a:p>
        </p:txBody>
      </p:sp>
      <p:pic>
        <p:nvPicPr>
          <p:cNvPr id="8" name="Picture 7">
            <a:extLst>
              <a:ext uri="{FF2B5EF4-FFF2-40B4-BE49-F238E27FC236}">
                <a16:creationId xmlns:a16="http://schemas.microsoft.com/office/drawing/2014/main" id="{025FFA09-272B-6EAF-9C6F-17A6879B4AC3}"/>
              </a:ext>
            </a:extLst>
          </p:cNvPr>
          <p:cNvPicPr>
            <a:picLocks noChangeAspect="1"/>
          </p:cNvPicPr>
          <p:nvPr/>
        </p:nvPicPr>
        <p:blipFill>
          <a:blip r:embed="rId3"/>
          <a:stretch>
            <a:fillRect/>
          </a:stretch>
        </p:blipFill>
        <p:spPr>
          <a:xfrm>
            <a:off x="948776" y="1567850"/>
            <a:ext cx="4981091" cy="425810"/>
          </a:xfrm>
          <a:prstGeom prst="rect">
            <a:avLst/>
          </a:prstGeom>
          <a:ln>
            <a:solidFill>
              <a:schemeClr val="accent1"/>
            </a:solidFill>
          </a:ln>
        </p:spPr>
      </p:pic>
      <p:pic>
        <p:nvPicPr>
          <p:cNvPr id="10" name="Picture 9">
            <a:extLst>
              <a:ext uri="{FF2B5EF4-FFF2-40B4-BE49-F238E27FC236}">
                <a16:creationId xmlns:a16="http://schemas.microsoft.com/office/drawing/2014/main" id="{FFA69062-02DA-474C-D8E2-BEB182F48704}"/>
              </a:ext>
            </a:extLst>
          </p:cNvPr>
          <p:cNvPicPr>
            <a:picLocks noChangeAspect="1"/>
          </p:cNvPicPr>
          <p:nvPr/>
        </p:nvPicPr>
        <p:blipFill>
          <a:blip r:embed="rId4"/>
          <a:stretch>
            <a:fillRect/>
          </a:stretch>
        </p:blipFill>
        <p:spPr>
          <a:xfrm>
            <a:off x="948776" y="2186829"/>
            <a:ext cx="4436888" cy="1228897"/>
          </a:xfrm>
          <a:prstGeom prst="rect">
            <a:avLst/>
          </a:prstGeom>
          <a:ln>
            <a:solidFill>
              <a:schemeClr val="accent1"/>
            </a:solidFill>
          </a:ln>
        </p:spPr>
      </p:pic>
      <p:pic>
        <p:nvPicPr>
          <p:cNvPr id="12" name="Picture 11">
            <a:extLst>
              <a:ext uri="{FF2B5EF4-FFF2-40B4-BE49-F238E27FC236}">
                <a16:creationId xmlns:a16="http://schemas.microsoft.com/office/drawing/2014/main" id="{768FF184-03ED-96D8-DAA8-E75DD3F1A02C}"/>
              </a:ext>
            </a:extLst>
          </p:cNvPr>
          <p:cNvPicPr>
            <a:picLocks noChangeAspect="1"/>
          </p:cNvPicPr>
          <p:nvPr/>
        </p:nvPicPr>
        <p:blipFill>
          <a:blip r:embed="rId5"/>
          <a:stretch>
            <a:fillRect/>
          </a:stretch>
        </p:blipFill>
        <p:spPr>
          <a:xfrm>
            <a:off x="948776" y="3835174"/>
            <a:ext cx="4687897" cy="511689"/>
          </a:xfrm>
          <a:prstGeom prst="rect">
            <a:avLst/>
          </a:prstGeom>
          <a:ln>
            <a:solidFill>
              <a:schemeClr val="accent1"/>
            </a:solidFill>
          </a:ln>
        </p:spPr>
      </p:pic>
      <p:sp>
        <p:nvSpPr>
          <p:cNvPr id="4" name="Textplatzhalter 2">
            <a:extLst>
              <a:ext uri="{FF2B5EF4-FFF2-40B4-BE49-F238E27FC236}">
                <a16:creationId xmlns:a16="http://schemas.microsoft.com/office/drawing/2014/main" id="{F14FB76B-3EA9-EB26-EAAE-77F78D42749C}"/>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544839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4557-66A9-BAAE-4EB4-74B0AFD40433}"/>
              </a:ext>
            </a:extLst>
          </p:cNvPr>
          <p:cNvSpPr>
            <a:spLocks noGrp="1"/>
          </p:cNvSpPr>
          <p:nvPr>
            <p:ph type="title"/>
          </p:nvPr>
        </p:nvSpPr>
        <p:spPr/>
        <p:txBody>
          <a:bodyPr/>
          <a:lstStyle/>
          <a:p>
            <a:r>
              <a:rPr lang="de-DE" sz="3200" dirty="0" err="1">
                <a:solidFill>
                  <a:schemeClr val="accent2"/>
                </a:solidFill>
                <a:latin typeface="Segoe UI Black" panose="020B0A02040204020203" pitchFamily="34" charset="0"/>
                <a:ea typeface="Segoe UI Black" panose="020B0A02040204020203" pitchFamily="34" charset="0"/>
              </a:rPr>
              <a:t>Scope</a:t>
            </a:r>
            <a:r>
              <a:rPr lang="de-DE" sz="3200" dirty="0">
                <a:solidFill>
                  <a:schemeClr val="accent2"/>
                </a:solidFill>
                <a:latin typeface="Segoe UI Black" panose="020B0A02040204020203" pitchFamily="34" charset="0"/>
                <a:ea typeface="Segoe UI Black" panose="020B0A02040204020203" pitchFamily="34" charset="0"/>
              </a:rPr>
              <a:t> </a:t>
            </a:r>
            <a:r>
              <a:rPr lang="de-DE" sz="3200" dirty="0" err="1">
                <a:solidFill>
                  <a:schemeClr val="accent2"/>
                </a:solidFill>
                <a:latin typeface="Segoe UI Black" panose="020B0A02040204020203" pitchFamily="34" charset="0"/>
                <a:ea typeface="Segoe UI Black" panose="020B0A02040204020203" pitchFamily="34" charset="0"/>
              </a:rPr>
              <a:t>Issues</a:t>
            </a:r>
            <a:endParaRPr lang="en-GB" dirty="0"/>
          </a:p>
        </p:txBody>
      </p:sp>
      <p:sp>
        <p:nvSpPr>
          <p:cNvPr id="3" name="Content Placeholder 2">
            <a:extLst>
              <a:ext uri="{FF2B5EF4-FFF2-40B4-BE49-F238E27FC236}">
                <a16:creationId xmlns:a16="http://schemas.microsoft.com/office/drawing/2014/main" id="{5ACD7206-ECF5-5ED0-CE48-FA50061DEA4F}"/>
              </a:ext>
            </a:extLst>
          </p:cNvPr>
          <p:cNvSpPr>
            <a:spLocks noGrp="1"/>
          </p:cNvSpPr>
          <p:nvPr>
            <p:ph idx="1"/>
          </p:nvPr>
        </p:nvSpPr>
        <p:spPr/>
        <p:txBody>
          <a:bodyPr>
            <a:normAutofit/>
          </a:bodyPr>
          <a:lstStyle/>
          <a:p>
            <a:r>
              <a:rPr lang="en-US" sz="1600" dirty="0">
                <a:solidFill>
                  <a:schemeClr val="bg1"/>
                </a:solidFill>
              </a:rPr>
              <a:t>Scope</a:t>
            </a:r>
          </a:p>
          <a:p>
            <a:r>
              <a:rPr lang="en-US" sz="1600" dirty="0">
                <a:solidFill>
                  <a:schemeClr val="bg1"/>
                </a:solidFill>
              </a:rPr>
              <a:t>We can change the scope just to point </a:t>
            </a:r>
            <a:br>
              <a:rPr lang="en-US" sz="1600" dirty="0">
                <a:solidFill>
                  <a:schemeClr val="bg1"/>
                </a:solidFill>
              </a:rPr>
            </a:br>
            <a:r>
              <a:rPr lang="en-US" sz="1600" dirty="0">
                <a:solidFill>
                  <a:schemeClr val="bg1"/>
                </a:solidFill>
              </a:rPr>
              <a:t>at a particular database</a:t>
            </a:r>
          </a:p>
          <a:p>
            <a:r>
              <a:rPr lang="en-US" sz="1600" dirty="0">
                <a:solidFill>
                  <a:schemeClr val="bg1"/>
                </a:solidFill>
              </a:rPr>
              <a:t>BUT you can get different results </a:t>
            </a:r>
            <a:br>
              <a:rPr lang="en-US" sz="1600" dirty="0">
                <a:solidFill>
                  <a:schemeClr val="bg1"/>
                </a:solidFill>
              </a:rPr>
            </a:br>
            <a:r>
              <a:rPr lang="en-US" sz="1600" dirty="0">
                <a:solidFill>
                  <a:schemeClr val="bg1"/>
                </a:solidFill>
              </a:rPr>
              <a:t>if you select a database rather than the server</a:t>
            </a: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F50C89E1-5B3C-FA56-D3E2-4EBAC12638D2}"/>
              </a:ext>
            </a:extLst>
          </p:cNvPr>
          <p:cNvSpPr>
            <a:spLocks noGrp="1"/>
          </p:cNvSpPr>
          <p:nvPr>
            <p:ph type="sldNum" sz="quarter" idx="4294967295"/>
          </p:nvPr>
        </p:nvSpPr>
        <p:spPr>
          <a:xfrm>
            <a:off x="0" y="0"/>
            <a:ext cx="0" cy="0"/>
          </a:xfrm>
        </p:spPr>
        <p:txBody>
          <a:bodyPr/>
          <a:lstStyle/>
          <a:p>
            <a:fld id="{D57F1E4F-1CFF-5643-939E-217C01CDF565}" type="slidenum">
              <a:rPr lang="en-US" smtClean="0"/>
              <a:pPr/>
              <a:t>24</a:t>
            </a:fld>
            <a:endParaRPr lang="en-US" dirty="0"/>
          </a:p>
        </p:txBody>
      </p:sp>
      <p:pic>
        <p:nvPicPr>
          <p:cNvPr id="8" name="Picture 7">
            <a:extLst>
              <a:ext uri="{FF2B5EF4-FFF2-40B4-BE49-F238E27FC236}">
                <a16:creationId xmlns:a16="http://schemas.microsoft.com/office/drawing/2014/main" id="{935882B7-4E8D-D529-5EA5-153C5FE12AD7}"/>
              </a:ext>
            </a:extLst>
          </p:cNvPr>
          <p:cNvPicPr>
            <a:picLocks noChangeAspect="1"/>
          </p:cNvPicPr>
          <p:nvPr/>
        </p:nvPicPr>
        <p:blipFill>
          <a:blip r:embed="rId3"/>
          <a:stretch>
            <a:fillRect/>
          </a:stretch>
        </p:blipFill>
        <p:spPr>
          <a:xfrm>
            <a:off x="5494144" y="1027542"/>
            <a:ext cx="3384385" cy="3444134"/>
          </a:xfrm>
          <a:prstGeom prst="rect">
            <a:avLst/>
          </a:prstGeom>
          <a:ln>
            <a:solidFill>
              <a:schemeClr val="accent1"/>
            </a:solidFill>
          </a:ln>
        </p:spPr>
      </p:pic>
      <p:sp>
        <p:nvSpPr>
          <p:cNvPr id="4" name="Textplatzhalter 2">
            <a:extLst>
              <a:ext uri="{FF2B5EF4-FFF2-40B4-BE49-F238E27FC236}">
                <a16:creationId xmlns:a16="http://schemas.microsoft.com/office/drawing/2014/main" id="{8883824A-0DBC-08C5-A761-0134F7DBBB09}"/>
              </a:ext>
            </a:extLst>
          </p:cNvPr>
          <p:cNvSpPr txBox="1">
            <a:spLocks/>
          </p:cNvSpPr>
          <p:nvPr/>
        </p:nvSpPr>
        <p:spPr>
          <a:xfrm>
            <a:off x="496663" y="308954"/>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840771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7A13-F758-54C6-5D2C-5F2462B7E9E0}"/>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Query Packs</a:t>
            </a:r>
            <a:endParaRPr lang="en-GB" dirty="0"/>
          </a:p>
        </p:txBody>
      </p:sp>
      <p:sp>
        <p:nvSpPr>
          <p:cNvPr id="3" name="Content Placeholder 2">
            <a:extLst>
              <a:ext uri="{FF2B5EF4-FFF2-40B4-BE49-F238E27FC236}">
                <a16:creationId xmlns:a16="http://schemas.microsoft.com/office/drawing/2014/main" id="{2C93B67D-0591-1D82-B26E-59DB21B455E5}"/>
              </a:ext>
            </a:extLst>
          </p:cNvPr>
          <p:cNvSpPr>
            <a:spLocks noGrp="1"/>
          </p:cNvSpPr>
          <p:nvPr>
            <p:ph idx="1"/>
          </p:nvPr>
        </p:nvSpPr>
        <p:spPr/>
        <p:txBody>
          <a:bodyPr>
            <a:normAutofit/>
          </a:bodyPr>
          <a:lstStyle/>
          <a:p>
            <a:pPr marL="0" indent="0">
              <a:buNone/>
            </a:pPr>
            <a:r>
              <a:rPr lang="en-US" sz="1600" dirty="0">
                <a:solidFill>
                  <a:schemeClr val="bg1"/>
                </a:solidFill>
              </a:rPr>
              <a:t>We can save our queries </a:t>
            </a:r>
            <a:br>
              <a:rPr lang="en-US" sz="1600" dirty="0">
                <a:solidFill>
                  <a:schemeClr val="bg1"/>
                </a:solidFill>
              </a:rPr>
            </a:br>
            <a:r>
              <a:rPr lang="en-US" sz="1600" dirty="0">
                <a:solidFill>
                  <a:schemeClr val="bg1"/>
                </a:solidFill>
              </a:rPr>
              <a:t>to a Query Pack to share with others</a:t>
            </a: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C1ED80E9-9096-A86C-2274-D7A39D22EFAC}"/>
              </a:ext>
            </a:extLst>
          </p:cNvPr>
          <p:cNvSpPr>
            <a:spLocks noGrp="1"/>
          </p:cNvSpPr>
          <p:nvPr>
            <p:ph type="sldNum" sz="quarter" idx="4294967295"/>
          </p:nvPr>
        </p:nvSpPr>
        <p:spPr>
          <a:xfrm>
            <a:off x="0" y="0"/>
            <a:ext cx="0" cy="0"/>
          </a:xfrm>
        </p:spPr>
        <p:txBody>
          <a:bodyPr/>
          <a:lstStyle/>
          <a:p>
            <a:fld id="{D57F1E4F-1CFF-5643-939E-217C01CDF565}" type="slidenum">
              <a:rPr lang="en-US" smtClean="0"/>
              <a:pPr/>
              <a:t>25</a:t>
            </a:fld>
            <a:endParaRPr lang="en-US" dirty="0"/>
          </a:p>
        </p:txBody>
      </p:sp>
      <p:pic>
        <p:nvPicPr>
          <p:cNvPr id="8" name="Picture 7">
            <a:extLst>
              <a:ext uri="{FF2B5EF4-FFF2-40B4-BE49-F238E27FC236}">
                <a16:creationId xmlns:a16="http://schemas.microsoft.com/office/drawing/2014/main" id="{4E7CC7E5-D598-80FC-B968-F2000F40AFEA}"/>
              </a:ext>
            </a:extLst>
          </p:cNvPr>
          <p:cNvPicPr>
            <a:picLocks noChangeAspect="1"/>
          </p:cNvPicPr>
          <p:nvPr/>
        </p:nvPicPr>
        <p:blipFill>
          <a:blip r:embed="rId3"/>
          <a:stretch>
            <a:fillRect/>
          </a:stretch>
        </p:blipFill>
        <p:spPr>
          <a:xfrm>
            <a:off x="803217" y="2415959"/>
            <a:ext cx="2457793" cy="735909"/>
          </a:xfrm>
          <a:prstGeom prst="rect">
            <a:avLst/>
          </a:prstGeom>
          <a:ln>
            <a:solidFill>
              <a:schemeClr val="accent1"/>
            </a:solidFill>
          </a:ln>
        </p:spPr>
      </p:pic>
      <p:sp>
        <p:nvSpPr>
          <p:cNvPr id="4" name="Textplatzhalter 2">
            <a:extLst>
              <a:ext uri="{FF2B5EF4-FFF2-40B4-BE49-F238E27FC236}">
                <a16:creationId xmlns:a16="http://schemas.microsoft.com/office/drawing/2014/main" id="{9BD90084-12C7-AB6D-A05A-B5F7794C41BA}"/>
              </a:ext>
            </a:extLst>
          </p:cNvPr>
          <p:cNvSpPr txBox="1">
            <a:spLocks/>
          </p:cNvSpPr>
          <p:nvPr/>
        </p:nvSpPr>
        <p:spPr>
          <a:xfrm>
            <a:off x="494268" y="337681"/>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863875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435B-3B27-360F-0194-A66C6BED277E}"/>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Query Packs</a:t>
            </a:r>
            <a:endParaRPr lang="en-GB" dirty="0"/>
          </a:p>
        </p:txBody>
      </p:sp>
      <p:sp>
        <p:nvSpPr>
          <p:cNvPr id="3" name="Content Placeholder 2">
            <a:extLst>
              <a:ext uri="{FF2B5EF4-FFF2-40B4-BE49-F238E27FC236}">
                <a16:creationId xmlns:a16="http://schemas.microsoft.com/office/drawing/2014/main" id="{15FDE53F-6E41-73CA-A028-BA3791D64192}"/>
              </a:ext>
            </a:extLst>
          </p:cNvPr>
          <p:cNvSpPr>
            <a:spLocks noGrp="1"/>
          </p:cNvSpPr>
          <p:nvPr>
            <p:ph idx="1"/>
          </p:nvPr>
        </p:nvSpPr>
        <p:spPr>
          <a:xfrm>
            <a:off x="908870" y="1490098"/>
            <a:ext cx="7886700" cy="2244136"/>
          </a:xfrm>
        </p:spPr>
        <p:txBody>
          <a:bodyPr>
            <a:normAutofit/>
          </a:bodyPr>
          <a:lstStyle/>
          <a:p>
            <a:r>
              <a:rPr lang="en-US" sz="1600" dirty="0">
                <a:solidFill>
                  <a:schemeClr val="bg1"/>
                </a:solidFill>
              </a:rPr>
              <a:t>Now we can start to get more useful information out of our database.</a:t>
            </a:r>
          </a:p>
          <a:p>
            <a:r>
              <a:rPr lang="en-US" sz="1600" dirty="0">
                <a:solidFill>
                  <a:schemeClr val="bg1"/>
                </a:solidFill>
              </a:rPr>
              <a:t>Open the Query pack and run a  few more complex queries</a:t>
            </a: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332056BE-04FE-B581-FC00-B360EC7C7576}"/>
              </a:ext>
            </a:extLst>
          </p:cNvPr>
          <p:cNvSpPr>
            <a:spLocks noGrp="1"/>
          </p:cNvSpPr>
          <p:nvPr>
            <p:ph type="sldNum" sz="quarter" idx="4294967295"/>
          </p:nvPr>
        </p:nvSpPr>
        <p:spPr>
          <a:xfrm>
            <a:off x="0" y="0"/>
            <a:ext cx="0" cy="0"/>
          </a:xfrm>
        </p:spPr>
        <p:txBody>
          <a:bodyPr/>
          <a:lstStyle/>
          <a:p>
            <a:fld id="{D57F1E4F-1CFF-5643-939E-217C01CDF565}" type="slidenum">
              <a:rPr lang="en-US" smtClean="0"/>
              <a:pPr/>
              <a:t>26</a:t>
            </a:fld>
            <a:endParaRPr lang="en-US" dirty="0"/>
          </a:p>
        </p:txBody>
      </p:sp>
      <p:sp>
        <p:nvSpPr>
          <p:cNvPr id="4" name="Textplatzhalter 2">
            <a:extLst>
              <a:ext uri="{FF2B5EF4-FFF2-40B4-BE49-F238E27FC236}">
                <a16:creationId xmlns:a16="http://schemas.microsoft.com/office/drawing/2014/main" id="{914BD721-C460-0E11-6A41-D11191CF6A55}"/>
              </a:ext>
            </a:extLst>
          </p:cNvPr>
          <p:cNvSpPr txBox="1">
            <a:spLocks/>
          </p:cNvSpPr>
          <p:nvPr/>
        </p:nvSpPr>
        <p:spPr>
          <a:xfrm>
            <a:off x="392968" y="30122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575839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034B4-CFFA-8B97-FE0B-17742ADC23A4}"/>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Audit Log Dashboard</a:t>
            </a:r>
            <a:endParaRPr lang="en-GB" dirty="0"/>
          </a:p>
        </p:txBody>
      </p:sp>
      <p:sp>
        <p:nvSpPr>
          <p:cNvPr id="3" name="Content Placeholder 2">
            <a:extLst>
              <a:ext uri="{FF2B5EF4-FFF2-40B4-BE49-F238E27FC236}">
                <a16:creationId xmlns:a16="http://schemas.microsoft.com/office/drawing/2014/main" id="{9EE92E56-9009-4162-CE4D-B18CBBBE4223}"/>
              </a:ext>
            </a:extLst>
          </p:cNvPr>
          <p:cNvSpPr>
            <a:spLocks noGrp="1"/>
          </p:cNvSpPr>
          <p:nvPr>
            <p:ph idx="1"/>
          </p:nvPr>
        </p:nvSpPr>
        <p:spPr>
          <a:xfrm>
            <a:off x="628650" y="1369219"/>
            <a:ext cx="8353118" cy="3263504"/>
          </a:xfrm>
        </p:spPr>
        <p:txBody>
          <a:bodyPr>
            <a:noAutofit/>
          </a:bodyPr>
          <a:lstStyle/>
          <a:p>
            <a:r>
              <a:rPr lang="en-US" sz="1600" dirty="0">
                <a:solidFill>
                  <a:schemeClr val="bg1"/>
                </a:solidFill>
              </a:rPr>
              <a:t>Going back to the database auditing screen</a:t>
            </a:r>
          </a:p>
          <a:p>
            <a:r>
              <a:rPr lang="en-US" sz="1600" dirty="0">
                <a:solidFill>
                  <a:schemeClr val="bg1"/>
                </a:solidFill>
              </a:rPr>
              <a:t>Now that we have enabled database Auditing a new option appears at the top “View Audit Logs”</a:t>
            </a:r>
          </a:p>
          <a:p>
            <a:r>
              <a:rPr lang="en-US" sz="1600" dirty="0">
                <a:solidFill>
                  <a:schemeClr val="bg1"/>
                </a:solidFill>
              </a:rPr>
              <a:t>Click on this and you will get a screen that nearly always says “No audit records found”</a:t>
            </a:r>
          </a:p>
          <a:p>
            <a:r>
              <a:rPr lang="en-US" sz="1600" dirty="0">
                <a:solidFill>
                  <a:schemeClr val="bg1"/>
                </a:solidFill>
              </a:rPr>
              <a:t>But more importantly there is a link called “View Dashboard”</a:t>
            </a: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1518091E-2ACC-E5DF-3CE5-F64421431E28}"/>
              </a:ext>
            </a:extLst>
          </p:cNvPr>
          <p:cNvSpPr>
            <a:spLocks noGrp="1"/>
          </p:cNvSpPr>
          <p:nvPr>
            <p:ph type="sldNum" sz="quarter" idx="4294967295"/>
          </p:nvPr>
        </p:nvSpPr>
        <p:spPr>
          <a:xfrm>
            <a:off x="0" y="0"/>
            <a:ext cx="0" cy="0"/>
          </a:xfrm>
        </p:spPr>
        <p:txBody>
          <a:bodyPr/>
          <a:lstStyle/>
          <a:p>
            <a:fld id="{D57F1E4F-1CFF-5643-939E-217C01CDF565}" type="slidenum">
              <a:rPr lang="en-US" smtClean="0"/>
              <a:pPr/>
              <a:t>27</a:t>
            </a:fld>
            <a:endParaRPr lang="en-US" dirty="0"/>
          </a:p>
        </p:txBody>
      </p:sp>
      <p:pic>
        <p:nvPicPr>
          <p:cNvPr id="8" name="Picture 7">
            <a:extLst>
              <a:ext uri="{FF2B5EF4-FFF2-40B4-BE49-F238E27FC236}">
                <a16:creationId xmlns:a16="http://schemas.microsoft.com/office/drawing/2014/main" id="{99DFD3EF-D642-B6AB-BD18-F04F92D7B8DC}"/>
              </a:ext>
            </a:extLst>
          </p:cNvPr>
          <p:cNvPicPr>
            <a:picLocks noChangeAspect="1"/>
          </p:cNvPicPr>
          <p:nvPr/>
        </p:nvPicPr>
        <p:blipFill>
          <a:blip r:embed="rId3"/>
          <a:stretch>
            <a:fillRect/>
          </a:stretch>
        </p:blipFill>
        <p:spPr>
          <a:xfrm>
            <a:off x="6618458" y="2575604"/>
            <a:ext cx="2363310" cy="1771259"/>
          </a:xfrm>
          <a:prstGeom prst="rect">
            <a:avLst/>
          </a:prstGeom>
          <a:ln>
            <a:solidFill>
              <a:schemeClr val="accent1"/>
            </a:solidFill>
          </a:ln>
        </p:spPr>
      </p:pic>
      <p:pic>
        <p:nvPicPr>
          <p:cNvPr id="10" name="Picture 9">
            <a:extLst>
              <a:ext uri="{FF2B5EF4-FFF2-40B4-BE49-F238E27FC236}">
                <a16:creationId xmlns:a16="http://schemas.microsoft.com/office/drawing/2014/main" id="{0EB8A8A5-5013-A0C7-3C8B-5563C7C85D3E}"/>
              </a:ext>
            </a:extLst>
          </p:cNvPr>
          <p:cNvPicPr>
            <a:picLocks noChangeAspect="1"/>
          </p:cNvPicPr>
          <p:nvPr/>
        </p:nvPicPr>
        <p:blipFill>
          <a:blip r:embed="rId4"/>
          <a:stretch>
            <a:fillRect/>
          </a:stretch>
        </p:blipFill>
        <p:spPr>
          <a:xfrm>
            <a:off x="710708" y="3000971"/>
            <a:ext cx="4094501" cy="1935329"/>
          </a:xfrm>
          <a:prstGeom prst="rect">
            <a:avLst/>
          </a:prstGeom>
          <a:ln>
            <a:solidFill>
              <a:schemeClr val="accent1"/>
            </a:solidFill>
          </a:ln>
        </p:spPr>
      </p:pic>
      <p:sp>
        <p:nvSpPr>
          <p:cNvPr id="4" name="Textplatzhalter 2">
            <a:extLst>
              <a:ext uri="{FF2B5EF4-FFF2-40B4-BE49-F238E27FC236}">
                <a16:creationId xmlns:a16="http://schemas.microsoft.com/office/drawing/2014/main" id="{1FF5556D-B258-07CD-4930-E4072B643990}"/>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008280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E8735-939C-FFBD-A379-CC2CAE93B8DB}"/>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Azure SQL Security </a:t>
            </a:r>
            <a:r>
              <a:rPr lang="de-DE" sz="3200" dirty="0" err="1">
                <a:solidFill>
                  <a:schemeClr val="accent2"/>
                </a:solidFill>
                <a:latin typeface="Segoe UI Black" panose="020B0A02040204020203" pitchFamily="34" charset="0"/>
                <a:ea typeface="Segoe UI Black" panose="020B0A02040204020203" pitchFamily="34" charset="0"/>
              </a:rPr>
              <a:t>Insights</a:t>
            </a:r>
            <a:r>
              <a:rPr lang="de-DE" sz="3200" dirty="0">
                <a:solidFill>
                  <a:schemeClr val="accent2"/>
                </a:solidFill>
                <a:latin typeface="Segoe UI Black" panose="020B0A02040204020203" pitchFamily="34" charset="0"/>
                <a:ea typeface="Segoe UI Black" panose="020B0A02040204020203" pitchFamily="34" charset="0"/>
              </a:rPr>
              <a:t> </a:t>
            </a:r>
            <a:endParaRPr lang="en-GB" dirty="0"/>
          </a:p>
        </p:txBody>
      </p:sp>
      <p:sp>
        <p:nvSpPr>
          <p:cNvPr id="3" name="Content Placeholder 2">
            <a:extLst>
              <a:ext uri="{FF2B5EF4-FFF2-40B4-BE49-F238E27FC236}">
                <a16:creationId xmlns:a16="http://schemas.microsoft.com/office/drawing/2014/main" id="{EAF11016-15A6-64B3-84FA-EA47336849C9}"/>
              </a:ext>
            </a:extLst>
          </p:cNvPr>
          <p:cNvSpPr>
            <a:spLocks noGrp="1"/>
          </p:cNvSpPr>
          <p:nvPr>
            <p:ph idx="1"/>
          </p:nvPr>
        </p:nvSpPr>
        <p:spPr/>
        <p:txBody>
          <a:bodyPr>
            <a:normAutofit/>
          </a:bodyPr>
          <a:lstStyle/>
          <a:p>
            <a:r>
              <a:rPr lang="en-US" sz="1600" dirty="0">
                <a:solidFill>
                  <a:schemeClr val="bg1"/>
                </a:solidFill>
              </a:rPr>
              <a:t>The new screen will show Azure SQL Security Insights with a summary bar graph of activity</a:t>
            </a:r>
          </a:p>
          <a:p>
            <a:r>
              <a:rPr lang="en-US" sz="1600" dirty="0">
                <a:solidFill>
                  <a:schemeClr val="bg1"/>
                </a:solidFill>
              </a:rPr>
              <a:t>You now have some nice graphs of activity on your screen</a:t>
            </a:r>
          </a:p>
          <a:p>
            <a:r>
              <a:rPr lang="en-US" sz="1600" dirty="0">
                <a:solidFill>
                  <a:schemeClr val="bg1"/>
                </a:solidFill>
              </a:rPr>
              <a:t>Drill down to the query</a:t>
            </a: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3AA9C910-F969-70E2-309B-21E842EFD8C0}"/>
              </a:ext>
            </a:extLst>
          </p:cNvPr>
          <p:cNvSpPr>
            <a:spLocks noGrp="1"/>
          </p:cNvSpPr>
          <p:nvPr>
            <p:ph type="sldNum" sz="quarter" idx="4294967295"/>
          </p:nvPr>
        </p:nvSpPr>
        <p:spPr>
          <a:xfrm>
            <a:off x="0" y="0"/>
            <a:ext cx="0" cy="0"/>
          </a:xfrm>
        </p:spPr>
        <p:txBody>
          <a:bodyPr/>
          <a:lstStyle/>
          <a:p>
            <a:fld id="{D57F1E4F-1CFF-5643-939E-217C01CDF565}" type="slidenum">
              <a:rPr lang="en-US" smtClean="0"/>
              <a:pPr/>
              <a:t>28</a:t>
            </a:fld>
            <a:endParaRPr lang="en-US" dirty="0"/>
          </a:p>
        </p:txBody>
      </p:sp>
      <p:pic>
        <p:nvPicPr>
          <p:cNvPr id="8" name="Picture 7">
            <a:extLst>
              <a:ext uri="{FF2B5EF4-FFF2-40B4-BE49-F238E27FC236}">
                <a16:creationId xmlns:a16="http://schemas.microsoft.com/office/drawing/2014/main" id="{66D5858E-C770-8D09-91AD-1342476AE7D6}"/>
              </a:ext>
            </a:extLst>
          </p:cNvPr>
          <p:cNvPicPr>
            <a:picLocks noChangeAspect="1"/>
          </p:cNvPicPr>
          <p:nvPr/>
        </p:nvPicPr>
        <p:blipFill>
          <a:blip r:embed="rId3"/>
          <a:stretch>
            <a:fillRect/>
          </a:stretch>
        </p:blipFill>
        <p:spPr>
          <a:xfrm>
            <a:off x="6403513" y="2647174"/>
            <a:ext cx="2543530" cy="1486108"/>
          </a:xfrm>
          <a:prstGeom prst="rect">
            <a:avLst/>
          </a:prstGeom>
          <a:ln>
            <a:solidFill>
              <a:schemeClr val="accent1"/>
            </a:solidFill>
          </a:ln>
        </p:spPr>
      </p:pic>
      <p:pic>
        <p:nvPicPr>
          <p:cNvPr id="10" name="Picture 9">
            <a:extLst>
              <a:ext uri="{FF2B5EF4-FFF2-40B4-BE49-F238E27FC236}">
                <a16:creationId xmlns:a16="http://schemas.microsoft.com/office/drawing/2014/main" id="{2140B1CC-A34E-6C70-E12B-56C81B5B0B4E}"/>
              </a:ext>
            </a:extLst>
          </p:cNvPr>
          <p:cNvPicPr>
            <a:picLocks noChangeAspect="1"/>
          </p:cNvPicPr>
          <p:nvPr/>
        </p:nvPicPr>
        <p:blipFill>
          <a:blip r:embed="rId4"/>
          <a:stretch>
            <a:fillRect/>
          </a:stretch>
        </p:blipFill>
        <p:spPr>
          <a:xfrm>
            <a:off x="628650" y="2647174"/>
            <a:ext cx="5520194" cy="1486109"/>
          </a:xfrm>
          <a:prstGeom prst="rect">
            <a:avLst/>
          </a:prstGeom>
          <a:ln>
            <a:solidFill>
              <a:schemeClr val="accent1"/>
            </a:solidFill>
          </a:ln>
        </p:spPr>
      </p:pic>
      <p:pic>
        <p:nvPicPr>
          <p:cNvPr id="12" name="Picture 11">
            <a:extLst>
              <a:ext uri="{FF2B5EF4-FFF2-40B4-BE49-F238E27FC236}">
                <a16:creationId xmlns:a16="http://schemas.microsoft.com/office/drawing/2014/main" id="{3DE24B9D-D0AD-2C06-DCEC-3360A120B038}"/>
              </a:ext>
            </a:extLst>
          </p:cNvPr>
          <p:cNvPicPr>
            <a:picLocks noChangeAspect="1"/>
          </p:cNvPicPr>
          <p:nvPr/>
        </p:nvPicPr>
        <p:blipFill>
          <a:blip r:embed="rId5"/>
          <a:stretch>
            <a:fillRect/>
          </a:stretch>
        </p:blipFill>
        <p:spPr>
          <a:xfrm>
            <a:off x="628650" y="4454104"/>
            <a:ext cx="4279703" cy="357237"/>
          </a:xfrm>
          <a:prstGeom prst="rect">
            <a:avLst/>
          </a:prstGeom>
        </p:spPr>
      </p:pic>
      <p:sp>
        <p:nvSpPr>
          <p:cNvPr id="4" name="Textplatzhalter 2">
            <a:extLst>
              <a:ext uri="{FF2B5EF4-FFF2-40B4-BE49-F238E27FC236}">
                <a16:creationId xmlns:a16="http://schemas.microsoft.com/office/drawing/2014/main" id="{08549E8E-2A68-51F1-5AF3-BE787C7FD7B5}"/>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420022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5F0DE-2C8A-F4A4-7827-F079354915D6}"/>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Extract the Query</a:t>
            </a:r>
            <a:endParaRPr lang="en-GB" dirty="0"/>
          </a:p>
        </p:txBody>
      </p:sp>
      <p:sp>
        <p:nvSpPr>
          <p:cNvPr id="6" name="Slide Number Placeholder 5">
            <a:extLst>
              <a:ext uri="{FF2B5EF4-FFF2-40B4-BE49-F238E27FC236}">
                <a16:creationId xmlns:a16="http://schemas.microsoft.com/office/drawing/2014/main" id="{058AC5BE-2E42-A934-83F3-DF38B395A4B7}"/>
              </a:ext>
            </a:extLst>
          </p:cNvPr>
          <p:cNvSpPr>
            <a:spLocks noGrp="1"/>
          </p:cNvSpPr>
          <p:nvPr>
            <p:ph type="sldNum" sz="quarter" idx="4294967295"/>
          </p:nvPr>
        </p:nvSpPr>
        <p:spPr>
          <a:xfrm>
            <a:off x="0" y="0"/>
            <a:ext cx="0" cy="0"/>
          </a:xfrm>
        </p:spPr>
        <p:txBody>
          <a:bodyPr/>
          <a:lstStyle/>
          <a:p>
            <a:fld id="{D57F1E4F-1CFF-5643-939E-217C01CDF565}" type="slidenum">
              <a:rPr lang="en-US" smtClean="0"/>
              <a:pPr/>
              <a:t>29</a:t>
            </a:fld>
            <a:endParaRPr lang="en-US" dirty="0"/>
          </a:p>
        </p:txBody>
      </p:sp>
      <p:pic>
        <p:nvPicPr>
          <p:cNvPr id="8" name="Picture 7">
            <a:extLst>
              <a:ext uri="{FF2B5EF4-FFF2-40B4-BE49-F238E27FC236}">
                <a16:creationId xmlns:a16="http://schemas.microsoft.com/office/drawing/2014/main" id="{E37A97FB-1C57-7901-304D-4470F1F031EF}"/>
              </a:ext>
            </a:extLst>
          </p:cNvPr>
          <p:cNvPicPr>
            <a:picLocks noChangeAspect="1"/>
          </p:cNvPicPr>
          <p:nvPr/>
        </p:nvPicPr>
        <p:blipFill>
          <a:blip r:embed="rId3"/>
          <a:stretch>
            <a:fillRect/>
          </a:stretch>
        </p:blipFill>
        <p:spPr>
          <a:xfrm>
            <a:off x="902801" y="1486385"/>
            <a:ext cx="3843766" cy="2860478"/>
          </a:xfrm>
          <a:prstGeom prst="rect">
            <a:avLst/>
          </a:prstGeom>
          <a:ln>
            <a:solidFill>
              <a:schemeClr val="accent1"/>
            </a:solidFill>
          </a:ln>
        </p:spPr>
      </p:pic>
      <p:sp>
        <p:nvSpPr>
          <p:cNvPr id="4" name="Textplatzhalter 2">
            <a:extLst>
              <a:ext uri="{FF2B5EF4-FFF2-40B4-BE49-F238E27FC236}">
                <a16:creationId xmlns:a16="http://schemas.microsoft.com/office/drawing/2014/main" id="{87B9DF86-4451-02BD-5627-3DB57AEC077E}"/>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056782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p:cNvSpPr txBox="1"/>
          <p:nvPr/>
        </p:nvSpPr>
        <p:spPr>
          <a:xfrm>
            <a:off x="150798" y="4820679"/>
            <a:ext cx="3487366" cy="323165"/>
          </a:xfrm>
          <a:prstGeom prst="rect">
            <a:avLst/>
          </a:prstGeom>
          <a:noFill/>
        </p:spPr>
        <p:txBody>
          <a:bodyPr wrap="square" rtlCol="0">
            <a:spAutoFit/>
          </a:bodyPr>
          <a:lstStyle/>
          <a:p>
            <a:r>
              <a:rPr lang="en-GB" sz="1500" dirty="0">
                <a:solidFill>
                  <a:prstClr val="white"/>
                </a:solidFill>
                <a:latin typeface="Open Sans" panose="020B0606030504020204" pitchFamily="34" charset="0"/>
                <a:ea typeface="Open Sans" panose="020B0606030504020204" pitchFamily="34" charset="0"/>
                <a:cs typeface="Open Sans" panose="020B0606030504020204" pitchFamily="34" charset="0"/>
              </a:rPr>
              <a:t>bankingcircle.com/careers</a:t>
            </a:r>
            <a:endParaRPr lang="pl-PL" sz="15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pole tekstowe 6"/>
          <p:cNvSpPr txBox="1"/>
          <p:nvPr/>
        </p:nvSpPr>
        <p:spPr>
          <a:xfrm>
            <a:off x="3879377" y="1954393"/>
            <a:ext cx="4309281" cy="392415"/>
          </a:xfrm>
          <a:prstGeom prst="rect">
            <a:avLst/>
          </a:prstGeom>
          <a:noFill/>
        </p:spPr>
        <p:txBody>
          <a:bodyPr wrap="square" rtlCol="0">
            <a:spAutoFit/>
          </a:bodyPr>
          <a:lstStyle/>
          <a:p>
            <a:r>
              <a:rPr lang="da-DK" sz="195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rPr>
              <a:t>David Postlethwaite</a:t>
            </a:r>
            <a:endParaRPr lang="pl-PL" sz="1950" dirty="0">
              <a:solidFill>
                <a:srgbClr val="FF8407"/>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pole tekstowe 7"/>
          <p:cNvSpPr txBox="1"/>
          <p:nvPr/>
        </p:nvSpPr>
        <p:spPr>
          <a:xfrm>
            <a:off x="3879376" y="2374968"/>
            <a:ext cx="5003977" cy="1204561"/>
          </a:xfrm>
          <a:prstGeom prst="rect">
            <a:avLst/>
          </a:prstGeom>
          <a:noFill/>
        </p:spPr>
        <p:txBody>
          <a:bodyPr wrap="square" rtlCol="0">
            <a:spAutoFit/>
          </a:bodyPr>
          <a:lstStyle/>
          <a:p>
            <a:pPr>
              <a:lnSpc>
                <a:spcPct val="80000"/>
              </a:lnSpc>
            </a:pPr>
            <a:r>
              <a:rPr lang="en-GB" sz="1800" kern="700" spc="-53" dirty="0">
                <a:solidFill>
                  <a:prstClr val="white"/>
                </a:solidFill>
                <a:latin typeface="Open Sans" panose="020B0606030504020204" pitchFamily="34" charset="0"/>
                <a:ea typeface="Open Sans" panose="020B0606030504020204" pitchFamily="34" charset="0"/>
                <a:cs typeface="Open Sans" panose="020B0606030504020204" pitchFamily="34" charset="0"/>
              </a:rPr>
              <a:t>SQL and Oracle DBA, Azure Powe BI Admin. </a:t>
            </a:r>
          </a:p>
          <a:p>
            <a:pPr>
              <a:lnSpc>
                <a:spcPct val="80000"/>
              </a:lnSpc>
            </a:pPr>
            <a:r>
              <a:rPr lang="en-GB" sz="1800" kern="700" spc="-53" dirty="0">
                <a:solidFill>
                  <a:prstClr val="white"/>
                </a:solidFill>
                <a:latin typeface="Open Sans" panose="020B0606030504020204" pitchFamily="34" charset="0"/>
                <a:ea typeface="Open Sans" panose="020B0606030504020204" pitchFamily="34" charset="0"/>
                <a:cs typeface="Open Sans" panose="020B0606030504020204" pitchFamily="34" charset="0"/>
              </a:rPr>
              <a:t>MCSE 2014 Data Platform</a:t>
            </a:r>
          </a:p>
          <a:p>
            <a:pPr>
              <a:lnSpc>
                <a:spcPct val="80000"/>
              </a:lnSpc>
            </a:pPr>
            <a:r>
              <a:rPr lang="en-GB" sz="1800" kern="700" spc="-53" dirty="0">
                <a:solidFill>
                  <a:prstClr val="white"/>
                </a:solidFill>
                <a:latin typeface="Open Sans" panose="020B0606030504020204" pitchFamily="34" charset="0"/>
                <a:ea typeface="Open Sans" panose="020B0606030504020204" pitchFamily="34" charset="0"/>
                <a:cs typeface="Open Sans" panose="020B0606030504020204" pitchFamily="34" charset="0"/>
              </a:rPr>
              <a:t>Oracle OCA</a:t>
            </a:r>
          </a:p>
          <a:p>
            <a:pPr>
              <a:lnSpc>
                <a:spcPct val="80000"/>
              </a:lnSpc>
            </a:pPr>
            <a:r>
              <a:rPr lang="en-GB" sz="1800" kern="700" spc="-53" dirty="0">
                <a:solidFill>
                  <a:prstClr val="white"/>
                </a:solidFill>
                <a:latin typeface="Open Sans" panose="020B0606030504020204" pitchFamily="34" charset="0"/>
                <a:ea typeface="Open Sans" panose="020B0606030504020204" pitchFamily="34" charset="0"/>
                <a:cs typeface="Open Sans" panose="020B0606030504020204" pitchFamily="34" charset="0"/>
              </a:rPr>
              <a:t>25+ years IT Experience</a:t>
            </a:r>
          </a:p>
          <a:p>
            <a:pPr>
              <a:lnSpc>
                <a:spcPct val="80000"/>
              </a:lnSpc>
            </a:pPr>
            <a:r>
              <a:rPr lang="en-GB" sz="1800" kern="700" spc="-53" dirty="0">
                <a:solidFill>
                  <a:prstClr val="white"/>
                </a:solidFill>
                <a:latin typeface="Open Sans" panose="020B0606030504020204" pitchFamily="34" charset="0"/>
                <a:ea typeface="Open Sans" panose="020B0606030504020204" pitchFamily="34" charset="0"/>
                <a:cs typeface="Open Sans" panose="020B0606030504020204" pitchFamily="34" charset="0"/>
              </a:rPr>
              <a:t>15+ years as DBA</a:t>
            </a:r>
          </a:p>
        </p:txBody>
      </p:sp>
      <p:sp>
        <p:nvSpPr>
          <p:cNvPr id="9" name="pole tekstowe 8"/>
          <p:cNvSpPr txBox="1"/>
          <p:nvPr/>
        </p:nvSpPr>
        <p:spPr>
          <a:xfrm>
            <a:off x="3879377" y="3734902"/>
            <a:ext cx="4309281" cy="926472"/>
          </a:xfrm>
          <a:prstGeom prst="rect">
            <a:avLst/>
          </a:prstGeom>
          <a:noFill/>
        </p:spPr>
        <p:txBody>
          <a:bodyPr wrap="square" rtlCol="0">
            <a:spAutoFit/>
          </a:bodyPr>
          <a:lstStyle/>
          <a:p>
            <a:pPr>
              <a:lnSpc>
                <a:spcPct val="80000"/>
              </a:lnSpc>
            </a:pPr>
            <a:r>
              <a:rPr lang="pl-PL" sz="135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E-MAIL</a:t>
            </a:r>
          </a:p>
          <a:p>
            <a:pPr>
              <a:lnSpc>
                <a:spcPct val="80000"/>
              </a:lnSpc>
            </a:pPr>
            <a:r>
              <a:rPr lang="da-DK" sz="1350" dirty="0">
                <a:solidFill>
                  <a:prstClr val="white"/>
                </a:solidFill>
                <a:latin typeface="Open Sans Extrabold" panose="020B0906030804020204" pitchFamily="34" charset="0"/>
                <a:ea typeface="Open Sans Extrabold" panose="020B0906030804020204" pitchFamily="34" charset="0"/>
                <a:cs typeface="Open Sans Extrabold" panose="020B0906030804020204" pitchFamily="34" charset="0"/>
              </a:rPr>
              <a:t>david@clunyweb.co.uk</a:t>
            </a:r>
            <a:endParaRPr lang="pl-PL" sz="1350" dirty="0">
              <a:solidFill>
                <a:prstClr val="white"/>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endParaRPr lang="pl-PL" sz="135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sz="135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LINKEDIN</a:t>
            </a:r>
          </a:p>
          <a:p>
            <a:pPr>
              <a:lnSpc>
                <a:spcPct val="80000"/>
              </a:lnSpc>
            </a:pPr>
            <a:r>
              <a:rPr lang="pl-PL" sz="1350" dirty="0">
                <a:solidFill>
                  <a:prstClr val="white"/>
                </a:solidFill>
                <a:latin typeface="Open Sans Extrabold" panose="020B0906030804020204" pitchFamily="34" charset="0"/>
                <a:ea typeface="Open Sans Extrabold" panose="020B0906030804020204" pitchFamily="34" charset="0"/>
                <a:cs typeface="Open Sans Extrabold" panose="020B0906030804020204" pitchFamily="34" charset="0"/>
              </a:rPr>
              <a:t>www.linkedin.com/in/davidpostlethwaite</a:t>
            </a:r>
            <a:endParaRPr lang="pl-PL" sz="135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0" name="Picture 9">
            <a:extLst>
              <a:ext uri="{FF2B5EF4-FFF2-40B4-BE49-F238E27FC236}">
                <a16:creationId xmlns:a16="http://schemas.microsoft.com/office/drawing/2014/main" id="{A0615485-9DEB-5518-1A0B-1064534BD1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04622"/>
            <a:ext cx="2705450" cy="2705450"/>
          </a:xfrm>
          <a:prstGeom prst="rect">
            <a:avLst/>
          </a:prstGeom>
        </p:spPr>
      </p:pic>
      <p:pic>
        <p:nvPicPr>
          <p:cNvPr id="11" name="Picture 2" descr="Billedresultat for banking circle.com">
            <a:extLst>
              <a:ext uri="{FF2B5EF4-FFF2-40B4-BE49-F238E27FC236}">
                <a16:creationId xmlns:a16="http://schemas.microsoft.com/office/drawing/2014/main" id="{01E604AF-D2E6-DE32-993A-774793EC3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582" y="137558"/>
            <a:ext cx="3232431" cy="1748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82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90911-903F-44E4-52D2-A767C1FC49EF}"/>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Solutions</a:t>
            </a:r>
            <a:endParaRPr lang="en-GB" dirty="0"/>
          </a:p>
        </p:txBody>
      </p:sp>
      <p:sp>
        <p:nvSpPr>
          <p:cNvPr id="3" name="Content Placeholder 2">
            <a:extLst>
              <a:ext uri="{FF2B5EF4-FFF2-40B4-BE49-F238E27FC236}">
                <a16:creationId xmlns:a16="http://schemas.microsoft.com/office/drawing/2014/main" id="{56879DF2-DCFD-1C33-5E12-604579F53E91}"/>
              </a:ext>
            </a:extLst>
          </p:cNvPr>
          <p:cNvSpPr>
            <a:spLocks noGrp="1"/>
          </p:cNvSpPr>
          <p:nvPr>
            <p:ph idx="1"/>
          </p:nvPr>
        </p:nvSpPr>
        <p:spPr/>
        <p:txBody>
          <a:bodyPr>
            <a:noAutofit/>
          </a:bodyPr>
          <a:lstStyle/>
          <a:p>
            <a:r>
              <a:rPr lang="en-US" sz="1600" dirty="0">
                <a:solidFill>
                  <a:schemeClr val="bg1"/>
                </a:solidFill>
              </a:rPr>
              <a:t>What we have created by enabling database auditing is something called a solution. In this case </a:t>
            </a:r>
            <a:r>
              <a:rPr lang="en-US" sz="1600" dirty="0" err="1">
                <a:solidFill>
                  <a:schemeClr val="bg1"/>
                </a:solidFill>
              </a:rPr>
              <a:t>SQLAuditing</a:t>
            </a:r>
            <a:endParaRPr lang="en-US" sz="1600" dirty="0">
              <a:solidFill>
                <a:schemeClr val="bg1"/>
              </a:solidFill>
            </a:endParaRPr>
          </a:p>
          <a:p>
            <a:endParaRPr lang="en-US" sz="1600" dirty="0">
              <a:solidFill>
                <a:schemeClr val="bg1"/>
              </a:solidFill>
            </a:endParaRPr>
          </a:p>
          <a:p>
            <a:r>
              <a:rPr lang="en-US" sz="1600" dirty="0">
                <a:solidFill>
                  <a:schemeClr val="bg1"/>
                </a:solidFill>
              </a:rPr>
              <a:t>You can find it in the resource list for the resource group</a:t>
            </a: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274879FA-D53F-023B-1B95-4FCDBAE4717F}"/>
              </a:ext>
            </a:extLst>
          </p:cNvPr>
          <p:cNvSpPr>
            <a:spLocks noGrp="1"/>
          </p:cNvSpPr>
          <p:nvPr>
            <p:ph type="sldNum" sz="quarter" idx="4294967295"/>
          </p:nvPr>
        </p:nvSpPr>
        <p:spPr>
          <a:xfrm>
            <a:off x="0" y="0"/>
            <a:ext cx="0" cy="0"/>
          </a:xfrm>
        </p:spPr>
        <p:txBody>
          <a:bodyPr/>
          <a:lstStyle/>
          <a:p>
            <a:fld id="{D57F1E4F-1CFF-5643-939E-217C01CDF565}" type="slidenum">
              <a:rPr lang="en-US" smtClean="0"/>
              <a:pPr/>
              <a:t>30</a:t>
            </a:fld>
            <a:endParaRPr lang="en-US" dirty="0"/>
          </a:p>
        </p:txBody>
      </p:sp>
      <p:pic>
        <p:nvPicPr>
          <p:cNvPr id="8" name="Picture 7">
            <a:extLst>
              <a:ext uri="{FF2B5EF4-FFF2-40B4-BE49-F238E27FC236}">
                <a16:creationId xmlns:a16="http://schemas.microsoft.com/office/drawing/2014/main" id="{7F7A660C-EF08-7F62-0DFF-4BA64DD7C7B3}"/>
              </a:ext>
            </a:extLst>
          </p:cNvPr>
          <p:cNvPicPr>
            <a:picLocks noChangeAspect="1"/>
          </p:cNvPicPr>
          <p:nvPr/>
        </p:nvPicPr>
        <p:blipFill>
          <a:blip r:embed="rId3"/>
          <a:stretch>
            <a:fillRect/>
          </a:stretch>
        </p:blipFill>
        <p:spPr>
          <a:xfrm>
            <a:off x="474008" y="1920158"/>
            <a:ext cx="8545118" cy="257211"/>
          </a:xfrm>
          <a:prstGeom prst="rect">
            <a:avLst/>
          </a:prstGeom>
          <a:ln>
            <a:solidFill>
              <a:schemeClr val="accent1"/>
            </a:solidFill>
          </a:ln>
        </p:spPr>
      </p:pic>
      <p:pic>
        <p:nvPicPr>
          <p:cNvPr id="10" name="Picture 9">
            <a:extLst>
              <a:ext uri="{FF2B5EF4-FFF2-40B4-BE49-F238E27FC236}">
                <a16:creationId xmlns:a16="http://schemas.microsoft.com/office/drawing/2014/main" id="{1CE2AB90-2FF8-7F03-61F0-546901752097}"/>
              </a:ext>
            </a:extLst>
          </p:cNvPr>
          <p:cNvPicPr>
            <a:picLocks noChangeAspect="1"/>
          </p:cNvPicPr>
          <p:nvPr/>
        </p:nvPicPr>
        <p:blipFill>
          <a:blip r:embed="rId4"/>
          <a:stretch>
            <a:fillRect/>
          </a:stretch>
        </p:blipFill>
        <p:spPr>
          <a:xfrm>
            <a:off x="628650" y="2535840"/>
            <a:ext cx="6625953" cy="1908562"/>
          </a:xfrm>
          <a:prstGeom prst="rect">
            <a:avLst/>
          </a:prstGeom>
          <a:ln>
            <a:solidFill>
              <a:schemeClr val="accent1"/>
            </a:solidFill>
          </a:ln>
        </p:spPr>
      </p:pic>
      <p:pic>
        <p:nvPicPr>
          <p:cNvPr id="12" name="Picture 11">
            <a:extLst>
              <a:ext uri="{FF2B5EF4-FFF2-40B4-BE49-F238E27FC236}">
                <a16:creationId xmlns:a16="http://schemas.microsoft.com/office/drawing/2014/main" id="{8087D9C0-CC14-1621-F39C-13670778610C}"/>
              </a:ext>
            </a:extLst>
          </p:cNvPr>
          <p:cNvPicPr>
            <a:picLocks noChangeAspect="1"/>
          </p:cNvPicPr>
          <p:nvPr/>
        </p:nvPicPr>
        <p:blipFill>
          <a:blip r:embed="rId5"/>
          <a:stretch>
            <a:fillRect/>
          </a:stretch>
        </p:blipFill>
        <p:spPr>
          <a:xfrm>
            <a:off x="5202112" y="3449888"/>
            <a:ext cx="3565126" cy="1607008"/>
          </a:xfrm>
          <a:prstGeom prst="rect">
            <a:avLst/>
          </a:prstGeom>
          <a:ln>
            <a:solidFill>
              <a:schemeClr val="accent1"/>
            </a:solidFill>
          </a:ln>
        </p:spPr>
      </p:pic>
      <p:sp>
        <p:nvSpPr>
          <p:cNvPr id="4" name="Textplatzhalter 2">
            <a:extLst>
              <a:ext uri="{FF2B5EF4-FFF2-40B4-BE49-F238E27FC236}">
                <a16:creationId xmlns:a16="http://schemas.microsoft.com/office/drawing/2014/main" id="{1EC47558-402C-0B50-3A40-2792493FBE72}"/>
              </a:ext>
            </a:extLst>
          </p:cNvPr>
          <p:cNvSpPr txBox="1">
            <a:spLocks/>
          </p:cNvSpPr>
          <p:nvPr/>
        </p:nvSpPr>
        <p:spPr>
          <a:xfrm>
            <a:off x="387350" y="248521"/>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619532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19E4-04BE-20DE-2367-B319E43D319D}"/>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Azure SQL Analytics (Preview)</a:t>
            </a:r>
            <a:endParaRPr lang="en-GB" dirty="0"/>
          </a:p>
        </p:txBody>
      </p:sp>
      <p:pic>
        <p:nvPicPr>
          <p:cNvPr id="9" name="Content Placeholder 8">
            <a:extLst>
              <a:ext uri="{FF2B5EF4-FFF2-40B4-BE49-F238E27FC236}">
                <a16:creationId xmlns:a16="http://schemas.microsoft.com/office/drawing/2014/main" id="{25C9F101-0C11-CC9E-AC94-6397E58C8F27}"/>
              </a:ext>
            </a:extLst>
          </p:cNvPr>
          <p:cNvPicPr>
            <a:picLocks noGrp="1" noChangeAspect="1"/>
          </p:cNvPicPr>
          <p:nvPr>
            <p:ph idx="1"/>
          </p:nvPr>
        </p:nvPicPr>
        <p:blipFill>
          <a:blip r:embed="rId3"/>
          <a:stretch>
            <a:fillRect/>
          </a:stretch>
        </p:blipFill>
        <p:spPr>
          <a:xfrm>
            <a:off x="7002945" y="1970491"/>
            <a:ext cx="1976719" cy="3262312"/>
          </a:xfrm>
        </p:spPr>
      </p:pic>
      <p:sp>
        <p:nvSpPr>
          <p:cNvPr id="6" name="Slide Number Placeholder 5">
            <a:extLst>
              <a:ext uri="{FF2B5EF4-FFF2-40B4-BE49-F238E27FC236}">
                <a16:creationId xmlns:a16="http://schemas.microsoft.com/office/drawing/2014/main" id="{25229BBA-6BD2-32D6-0952-B2827C4B6192}"/>
              </a:ext>
            </a:extLst>
          </p:cNvPr>
          <p:cNvSpPr>
            <a:spLocks noGrp="1"/>
          </p:cNvSpPr>
          <p:nvPr>
            <p:ph type="sldNum" sz="quarter" idx="4294967295"/>
          </p:nvPr>
        </p:nvSpPr>
        <p:spPr>
          <a:xfrm>
            <a:off x="0" y="0"/>
            <a:ext cx="0" cy="0"/>
          </a:xfrm>
        </p:spPr>
        <p:txBody>
          <a:bodyPr/>
          <a:lstStyle/>
          <a:p>
            <a:fld id="{D57F1E4F-1CFF-5643-939E-217C01CDF565}" type="slidenum">
              <a:rPr lang="en-US" smtClean="0"/>
              <a:pPr/>
              <a:t>31</a:t>
            </a:fld>
            <a:endParaRPr lang="en-US" dirty="0"/>
          </a:p>
        </p:txBody>
      </p:sp>
      <p:sp>
        <p:nvSpPr>
          <p:cNvPr id="7" name="AutoShape 2">
            <a:extLst>
              <a:ext uri="{FF2B5EF4-FFF2-40B4-BE49-F238E27FC236}">
                <a16:creationId xmlns:a16="http://schemas.microsoft.com/office/drawing/2014/main" id="{8F551847-01EF-5F08-37AC-EA1C9A386CB9}"/>
              </a:ext>
            </a:extLst>
          </p:cNvPr>
          <p:cNvSpPr>
            <a:spLocks noChangeAspect="1" noChangeArrowheads="1"/>
          </p:cNvSpPr>
          <p:nvPr/>
        </p:nvSpPr>
        <p:spPr bwMode="auto">
          <a:xfrm>
            <a:off x="3143250" y="1143000"/>
            <a:ext cx="28575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050" dirty="0">
              <a:latin typeface="Segoe UI" panose="020B0502040204020203" pitchFamily="34" charset="0"/>
            </a:endParaRPr>
          </a:p>
        </p:txBody>
      </p:sp>
      <p:pic>
        <p:nvPicPr>
          <p:cNvPr id="11" name="Picture 10">
            <a:extLst>
              <a:ext uri="{FF2B5EF4-FFF2-40B4-BE49-F238E27FC236}">
                <a16:creationId xmlns:a16="http://schemas.microsoft.com/office/drawing/2014/main" id="{3DE5502C-3A7C-AD57-0B2B-9A13E0236529}"/>
              </a:ext>
            </a:extLst>
          </p:cNvPr>
          <p:cNvPicPr>
            <a:picLocks noChangeAspect="1"/>
          </p:cNvPicPr>
          <p:nvPr/>
        </p:nvPicPr>
        <p:blipFill>
          <a:blip r:embed="rId4"/>
          <a:stretch>
            <a:fillRect/>
          </a:stretch>
        </p:blipFill>
        <p:spPr>
          <a:xfrm>
            <a:off x="6543312" y="1258448"/>
            <a:ext cx="2600688" cy="1436094"/>
          </a:xfrm>
          <a:prstGeom prst="rect">
            <a:avLst/>
          </a:prstGeom>
          <a:ln>
            <a:solidFill>
              <a:schemeClr val="accent1"/>
            </a:solidFill>
          </a:ln>
        </p:spPr>
      </p:pic>
      <p:sp>
        <p:nvSpPr>
          <p:cNvPr id="15" name="TextBox 14">
            <a:extLst>
              <a:ext uri="{FF2B5EF4-FFF2-40B4-BE49-F238E27FC236}">
                <a16:creationId xmlns:a16="http://schemas.microsoft.com/office/drawing/2014/main" id="{B43B3D91-6571-6D96-E78B-1B49857F563E}"/>
              </a:ext>
            </a:extLst>
          </p:cNvPr>
          <p:cNvSpPr txBox="1"/>
          <p:nvPr/>
        </p:nvSpPr>
        <p:spPr>
          <a:xfrm>
            <a:off x="803217" y="1215542"/>
            <a:ext cx="8012111" cy="3293209"/>
          </a:xfrm>
          <a:prstGeom prst="rect">
            <a:avLst/>
          </a:prstGeom>
          <a:noFill/>
        </p:spPr>
        <p:txBody>
          <a:bodyPr wrap="square">
            <a:spAutoFit/>
          </a:bodyPr>
          <a:lstStyle/>
          <a:p>
            <a:r>
              <a:rPr lang="en-US" sz="1600" dirty="0">
                <a:solidFill>
                  <a:schemeClr val="bg1"/>
                </a:solidFill>
                <a:latin typeface="Segoe UI" panose="020B0502040204020203" pitchFamily="34" charset="0"/>
              </a:rPr>
              <a:t>We can also add another solution from the market place</a:t>
            </a:r>
          </a:p>
          <a:p>
            <a:endParaRPr lang="en-US" sz="1600" dirty="0">
              <a:solidFill>
                <a:schemeClr val="bg1"/>
              </a:solidFill>
              <a:latin typeface="Segoe UI" panose="020B0502040204020203" pitchFamily="34" charset="0"/>
            </a:endParaRPr>
          </a:p>
          <a:p>
            <a:r>
              <a:rPr lang="en-US" sz="1600" dirty="0">
                <a:solidFill>
                  <a:schemeClr val="bg1"/>
                </a:solidFill>
                <a:latin typeface="Segoe UI" panose="020B0502040204020203" pitchFamily="34" charset="0"/>
              </a:rPr>
              <a:t>Select Market Place</a:t>
            </a:r>
          </a:p>
          <a:p>
            <a:r>
              <a:rPr lang="en-US" sz="1600" dirty="0">
                <a:solidFill>
                  <a:schemeClr val="bg1"/>
                </a:solidFill>
                <a:latin typeface="Segoe UI" panose="020B0502040204020203" pitchFamily="34" charset="0"/>
              </a:rPr>
              <a:t>search for "azure </a:t>
            </a:r>
            <a:r>
              <a:rPr lang="en-US" sz="1600" dirty="0" err="1">
                <a:solidFill>
                  <a:schemeClr val="bg1"/>
                </a:solidFill>
                <a:latin typeface="Segoe UI" panose="020B0502040204020203" pitchFamily="34" charset="0"/>
              </a:rPr>
              <a:t>sql</a:t>
            </a:r>
            <a:r>
              <a:rPr lang="en-US" sz="1600" dirty="0">
                <a:solidFill>
                  <a:schemeClr val="bg1"/>
                </a:solidFill>
                <a:latin typeface="Segoe UI" panose="020B0502040204020203" pitchFamily="34" charset="0"/>
              </a:rPr>
              <a:t> analytics (preview)“</a:t>
            </a:r>
          </a:p>
          <a:p>
            <a:endParaRPr lang="en-US" sz="1600" dirty="0">
              <a:solidFill>
                <a:schemeClr val="bg1"/>
              </a:solidFill>
              <a:latin typeface="Segoe UI" panose="020B0502040204020203" pitchFamily="34" charset="0"/>
            </a:endParaRPr>
          </a:p>
          <a:p>
            <a:r>
              <a:rPr lang="en-US" sz="1600" dirty="0">
                <a:solidFill>
                  <a:schemeClr val="bg1"/>
                </a:solidFill>
                <a:latin typeface="Segoe UI" panose="020B0502040204020203" pitchFamily="34" charset="0"/>
              </a:rPr>
              <a:t>Once installed it create a new solution in your resource group called </a:t>
            </a:r>
            <a:r>
              <a:rPr lang="en-US" sz="1600" dirty="0" err="1">
                <a:solidFill>
                  <a:schemeClr val="bg1"/>
                </a:solidFill>
                <a:latin typeface="Segoe UI" panose="020B0502040204020203" pitchFamily="34" charset="0"/>
              </a:rPr>
              <a:t>AzureSQLAnalytics</a:t>
            </a:r>
            <a:r>
              <a:rPr lang="en-US" sz="1600" dirty="0">
                <a:solidFill>
                  <a:schemeClr val="bg1"/>
                </a:solidFill>
                <a:latin typeface="Segoe UI" panose="020B0502040204020203" pitchFamily="34" charset="0"/>
              </a:rPr>
              <a:t>.</a:t>
            </a:r>
          </a:p>
          <a:p>
            <a:endParaRPr lang="en-US" sz="1600" dirty="0">
              <a:solidFill>
                <a:schemeClr val="bg1"/>
              </a:solidFill>
              <a:latin typeface="Segoe UI" panose="020B0502040204020203" pitchFamily="34" charset="0"/>
            </a:endParaRPr>
          </a:p>
          <a:p>
            <a:r>
              <a:rPr lang="en-US" sz="1600" dirty="0">
                <a:solidFill>
                  <a:schemeClr val="bg1"/>
                </a:solidFill>
                <a:latin typeface="Segoe UI" panose="020B0502040204020203" pitchFamily="34" charset="0"/>
              </a:rPr>
              <a:t>And another option on the Dashboard</a:t>
            </a:r>
          </a:p>
          <a:p>
            <a:endParaRPr lang="en-US" sz="1600" dirty="0">
              <a:solidFill>
                <a:schemeClr val="bg1"/>
              </a:solidFill>
              <a:latin typeface="Segoe UI" panose="020B0502040204020203" pitchFamily="34" charset="0"/>
            </a:endParaRPr>
          </a:p>
          <a:p>
            <a:r>
              <a:rPr lang="en-US" sz="1600" dirty="0">
                <a:solidFill>
                  <a:schemeClr val="bg1"/>
                </a:solidFill>
                <a:latin typeface="Segoe UI" panose="020B0502040204020203" pitchFamily="34" charset="0"/>
              </a:rPr>
              <a:t>Which gives us graphs of activity</a:t>
            </a:r>
          </a:p>
          <a:p>
            <a:endParaRPr lang="en-US" sz="1600" dirty="0">
              <a:solidFill>
                <a:schemeClr val="bg1"/>
              </a:solidFill>
              <a:latin typeface="Segoe UI" panose="020B0502040204020203" pitchFamily="34" charset="0"/>
            </a:endParaRPr>
          </a:p>
          <a:p>
            <a:r>
              <a:rPr lang="en-US" sz="1600" dirty="0">
                <a:solidFill>
                  <a:schemeClr val="bg1"/>
                </a:solidFill>
                <a:latin typeface="Segoe UI" panose="020B0502040204020203" pitchFamily="34" charset="0"/>
              </a:rPr>
              <a:t>This requires the extra options in the diagnostics for its data</a:t>
            </a:r>
          </a:p>
        </p:txBody>
      </p:sp>
      <p:sp>
        <p:nvSpPr>
          <p:cNvPr id="3" name="Textplatzhalter 2">
            <a:extLst>
              <a:ext uri="{FF2B5EF4-FFF2-40B4-BE49-F238E27FC236}">
                <a16:creationId xmlns:a16="http://schemas.microsoft.com/office/drawing/2014/main" id="{EC49503D-0CCE-4FBA-3979-C6F99F3A84C5}"/>
              </a:ext>
            </a:extLst>
          </p:cNvPr>
          <p:cNvSpPr txBox="1">
            <a:spLocks/>
          </p:cNvSpPr>
          <p:nvPr/>
        </p:nvSpPr>
        <p:spPr>
          <a:xfrm>
            <a:off x="355260" y="298650"/>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35889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FA95A3-6FFC-DC93-BF28-381F5116F535}"/>
              </a:ext>
            </a:extLst>
          </p:cNvPr>
          <p:cNvSpPr>
            <a:spLocks noGrp="1"/>
          </p:cNvSpPr>
          <p:nvPr>
            <p:ph idx="1"/>
          </p:nvPr>
        </p:nvSpPr>
        <p:spPr/>
        <p:txBody>
          <a:bodyPr>
            <a:normAutofit/>
          </a:bodyPr>
          <a:lstStyle/>
          <a:p>
            <a:r>
              <a:rPr lang="en-US" sz="1600" dirty="0">
                <a:solidFill>
                  <a:schemeClr val="bg1"/>
                </a:solidFill>
              </a:rPr>
              <a:t>Here we get more graphs of useful information</a:t>
            </a:r>
          </a:p>
          <a:p>
            <a:r>
              <a:rPr lang="en-US" sz="1600" dirty="0">
                <a:solidFill>
                  <a:schemeClr val="bg1"/>
                </a:solidFill>
              </a:rPr>
              <a:t>Again we can drill down to more detail. In this case more graphs</a:t>
            </a:r>
          </a:p>
          <a:p>
            <a:endParaRPr lang="en-GB" sz="2400" dirty="0">
              <a:solidFill>
                <a:schemeClr val="bg1"/>
              </a:solidFill>
            </a:endParaRPr>
          </a:p>
        </p:txBody>
      </p:sp>
      <p:pic>
        <p:nvPicPr>
          <p:cNvPr id="13" name="Picture 12">
            <a:extLst>
              <a:ext uri="{FF2B5EF4-FFF2-40B4-BE49-F238E27FC236}">
                <a16:creationId xmlns:a16="http://schemas.microsoft.com/office/drawing/2014/main" id="{9537DF06-D75C-39F9-69BD-57BBB2F6ACAD}"/>
              </a:ext>
            </a:extLst>
          </p:cNvPr>
          <p:cNvPicPr>
            <a:picLocks noChangeAspect="1"/>
          </p:cNvPicPr>
          <p:nvPr/>
        </p:nvPicPr>
        <p:blipFill>
          <a:blip r:embed="rId3"/>
          <a:stretch>
            <a:fillRect/>
          </a:stretch>
        </p:blipFill>
        <p:spPr>
          <a:xfrm>
            <a:off x="3616700" y="2083520"/>
            <a:ext cx="4304282" cy="2058198"/>
          </a:xfrm>
          <a:prstGeom prst="rect">
            <a:avLst/>
          </a:prstGeom>
          <a:ln>
            <a:solidFill>
              <a:schemeClr val="accent1"/>
            </a:solidFill>
          </a:ln>
        </p:spPr>
      </p:pic>
      <p:pic>
        <p:nvPicPr>
          <p:cNvPr id="8" name="Picture 7">
            <a:extLst>
              <a:ext uri="{FF2B5EF4-FFF2-40B4-BE49-F238E27FC236}">
                <a16:creationId xmlns:a16="http://schemas.microsoft.com/office/drawing/2014/main" id="{6D0A3EC0-C9BD-6433-0CA4-AFE97DF94C17}"/>
              </a:ext>
            </a:extLst>
          </p:cNvPr>
          <p:cNvPicPr>
            <a:picLocks noChangeAspect="1"/>
          </p:cNvPicPr>
          <p:nvPr/>
        </p:nvPicPr>
        <p:blipFill>
          <a:blip r:embed="rId4"/>
          <a:stretch>
            <a:fillRect/>
          </a:stretch>
        </p:blipFill>
        <p:spPr>
          <a:xfrm>
            <a:off x="414337" y="3112619"/>
            <a:ext cx="3540628" cy="1748373"/>
          </a:xfrm>
          <a:prstGeom prst="rect">
            <a:avLst/>
          </a:prstGeom>
          <a:ln>
            <a:solidFill>
              <a:schemeClr val="accent1"/>
            </a:solidFill>
          </a:ln>
        </p:spPr>
      </p:pic>
      <p:pic>
        <p:nvPicPr>
          <p:cNvPr id="10" name="Picture 9">
            <a:extLst>
              <a:ext uri="{FF2B5EF4-FFF2-40B4-BE49-F238E27FC236}">
                <a16:creationId xmlns:a16="http://schemas.microsoft.com/office/drawing/2014/main" id="{2B059921-6425-A150-AEEF-DBAC481AB2FE}"/>
              </a:ext>
            </a:extLst>
          </p:cNvPr>
          <p:cNvPicPr>
            <a:picLocks noChangeAspect="1"/>
          </p:cNvPicPr>
          <p:nvPr/>
        </p:nvPicPr>
        <p:blipFill>
          <a:blip r:embed="rId5"/>
          <a:stretch>
            <a:fillRect/>
          </a:stretch>
        </p:blipFill>
        <p:spPr>
          <a:xfrm>
            <a:off x="7115572" y="2571750"/>
            <a:ext cx="1994277" cy="2450306"/>
          </a:xfrm>
          <a:prstGeom prst="rect">
            <a:avLst/>
          </a:prstGeom>
          <a:ln>
            <a:solidFill>
              <a:schemeClr val="accent1"/>
            </a:solidFill>
          </a:ln>
        </p:spPr>
      </p:pic>
    </p:spTree>
    <p:extLst>
      <p:ext uri="{BB962C8B-B14F-4D97-AF65-F5344CB8AC3E}">
        <p14:creationId xmlns:p14="http://schemas.microsoft.com/office/powerpoint/2010/main" val="2517711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20DBF1-1658-7C61-1F36-8871F84A40F6}"/>
              </a:ext>
            </a:extLst>
          </p:cNvPr>
          <p:cNvPicPr>
            <a:picLocks noChangeAspect="1"/>
          </p:cNvPicPr>
          <p:nvPr/>
        </p:nvPicPr>
        <p:blipFill>
          <a:blip r:embed="rId3"/>
          <a:stretch>
            <a:fillRect/>
          </a:stretch>
        </p:blipFill>
        <p:spPr>
          <a:xfrm>
            <a:off x="487236" y="1284451"/>
            <a:ext cx="3420457" cy="1723136"/>
          </a:xfrm>
          <a:prstGeom prst="rect">
            <a:avLst/>
          </a:prstGeom>
          <a:ln>
            <a:solidFill>
              <a:schemeClr val="accent1"/>
            </a:solidFill>
          </a:ln>
        </p:spPr>
      </p:pic>
      <p:pic>
        <p:nvPicPr>
          <p:cNvPr id="10" name="Picture 9">
            <a:extLst>
              <a:ext uri="{FF2B5EF4-FFF2-40B4-BE49-F238E27FC236}">
                <a16:creationId xmlns:a16="http://schemas.microsoft.com/office/drawing/2014/main" id="{7EE865BC-5E96-5603-49CF-995E0DDD1E2F}"/>
              </a:ext>
            </a:extLst>
          </p:cNvPr>
          <p:cNvPicPr>
            <a:picLocks noChangeAspect="1"/>
          </p:cNvPicPr>
          <p:nvPr/>
        </p:nvPicPr>
        <p:blipFill>
          <a:blip r:embed="rId4"/>
          <a:stretch>
            <a:fillRect/>
          </a:stretch>
        </p:blipFill>
        <p:spPr>
          <a:xfrm>
            <a:off x="5236309" y="2441325"/>
            <a:ext cx="4087543" cy="2327668"/>
          </a:xfrm>
          <a:prstGeom prst="rect">
            <a:avLst/>
          </a:prstGeom>
          <a:ln>
            <a:solidFill>
              <a:schemeClr val="accent1"/>
            </a:solidFill>
          </a:ln>
        </p:spPr>
      </p:pic>
      <p:pic>
        <p:nvPicPr>
          <p:cNvPr id="12" name="Picture 11">
            <a:extLst>
              <a:ext uri="{FF2B5EF4-FFF2-40B4-BE49-F238E27FC236}">
                <a16:creationId xmlns:a16="http://schemas.microsoft.com/office/drawing/2014/main" id="{44A8ADFE-A4F1-5575-316F-5FEE95FCD441}"/>
              </a:ext>
            </a:extLst>
          </p:cNvPr>
          <p:cNvPicPr>
            <a:picLocks noChangeAspect="1"/>
          </p:cNvPicPr>
          <p:nvPr/>
        </p:nvPicPr>
        <p:blipFill>
          <a:blip r:embed="rId5"/>
          <a:stretch>
            <a:fillRect/>
          </a:stretch>
        </p:blipFill>
        <p:spPr>
          <a:xfrm>
            <a:off x="182180" y="2997481"/>
            <a:ext cx="5114925" cy="1964132"/>
          </a:xfrm>
          <a:prstGeom prst="rect">
            <a:avLst/>
          </a:prstGeom>
          <a:ln>
            <a:solidFill>
              <a:schemeClr val="accent1"/>
            </a:solidFill>
          </a:ln>
        </p:spPr>
      </p:pic>
      <p:sp>
        <p:nvSpPr>
          <p:cNvPr id="4" name="Textplatzhalter 2">
            <a:extLst>
              <a:ext uri="{FF2B5EF4-FFF2-40B4-BE49-F238E27FC236}">
                <a16:creationId xmlns:a16="http://schemas.microsoft.com/office/drawing/2014/main" id="{B1314DA6-33F4-A47A-646F-FC77EAEA280E}"/>
              </a:ext>
            </a:extLst>
          </p:cNvPr>
          <p:cNvSpPr txBox="1">
            <a:spLocks/>
          </p:cNvSpPr>
          <p:nvPr/>
        </p:nvSpPr>
        <p:spPr>
          <a:xfrm>
            <a:off x="487236" y="270304"/>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
        <p:nvSpPr>
          <p:cNvPr id="2" name="Title 1">
            <a:extLst>
              <a:ext uri="{FF2B5EF4-FFF2-40B4-BE49-F238E27FC236}">
                <a16:creationId xmlns:a16="http://schemas.microsoft.com/office/drawing/2014/main" id="{F1DBA8CA-4465-2294-20A0-D528389D4B9A}"/>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Analytics Drill Down</a:t>
            </a:r>
            <a:endParaRPr lang="en-GB" dirty="0"/>
          </a:p>
        </p:txBody>
      </p:sp>
    </p:spTree>
    <p:extLst>
      <p:ext uri="{BB962C8B-B14F-4D97-AF65-F5344CB8AC3E}">
        <p14:creationId xmlns:p14="http://schemas.microsoft.com/office/powerpoint/2010/main" val="2610203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AA97-72BB-5F1F-0157-1915F4BD93A4}"/>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Analytics Summary</a:t>
            </a:r>
            <a:endParaRPr lang="en-GB" dirty="0"/>
          </a:p>
        </p:txBody>
      </p:sp>
      <p:sp>
        <p:nvSpPr>
          <p:cNvPr id="3" name="Content Placeholder 2">
            <a:extLst>
              <a:ext uri="{FF2B5EF4-FFF2-40B4-BE49-F238E27FC236}">
                <a16:creationId xmlns:a16="http://schemas.microsoft.com/office/drawing/2014/main" id="{A905A80C-53D5-3427-C8FA-36B11CE1E6F7}"/>
              </a:ext>
            </a:extLst>
          </p:cNvPr>
          <p:cNvSpPr>
            <a:spLocks noGrp="1"/>
          </p:cNvSpPr>
          <p:nvPr>
            <p:ph idx="1"/>
          </p:nvPr>
        </p:nvSpPr>
        <p:spPr/>
        <p:txBody>
          <a:bodyPr>
            <a:normAutofit/>
          </a:bodyPr>
          <a:lstStyle/>
          <a:p>
            <a:r>
              <a:rPr lang="en-US" sz="1600" dirty="0">
                <a:solidFill>
                  <a:schemeClr val="bg1"/>
                </a:solidFill>
              </a:rPr>
              <a:t>In Summary</a:t>
            </a:r>
          </a:p>
          <a:p>
            <a:r>
              <a:rPr lang="en-US" sz="1600" dirty="0">
                <a:solidFill>
                  <a:schemeClr val="bg1"/>
                </a:solidFill>
              </a:rPr>
              <a:t>This has been in preview for at least 4 years and due to be replaced / dropped, maybe</a:t>
            </a:r>
          </a:p>
          <a:p>
            <a:r>
              <a:rPr lang="en-US" sz="1600" dirty="0">
                <a:solidFill>
                  <a:schemeClr val="bg1"/>
                </a:solidFill>
              </a:rPr>
              <a:t>Not seen any other Solutions available in the market place</a:t>
            </a:r>
          </a:p>
          <a:p>
            <a:r>
              <a:rPr lang="en-US" sz="1600" dirty="0">
                <a:solidFill>
                  <a:schemeClr val="bg1"/>
                </a:solidFill>
              </a:rPr>
              <a:t>or improvements to the View Designer</a:t>
            </a:r>
          </a:p>
          <a:p>
            <a:endParaRPr lang="en-US" sz="1600" dirty="0">
              <a:solidFill>
                <a:schemeClr val="bg1"/>
              </a:solidFill>
            </a:endParaRPr>
          </a:p>
          <a:p>
            <a:r>
              <a:rPr lang="en-US" sz="1600" dirty="0">
                <a:solidFill>
                  <a:schemeClr val="bg1"/>
                </a:solidFill>
              </a:rPr>
              <a:t>Who knows what will happen </a:t>
            </a:r>
          </a:p>
          <a:p>
            <a:r>
              <a:rPr lang="en-US" sz="1600" dirty="0">
                <a:solidFill>
                  <a:schemeClr val="bg1"/>
                </a:solidFill>
              </a:rPr>
              <a:t>but I think this is pretty useful</a:t>
            </a:r>
          </a:p>
          <a:p>
            <a:endParaRPr lang="en-GB" sz="2400" dirty="0">
              <a:solidFill>
                <a:schemeClr val="bg1"/>
              </a:solidFill>
            </a:endParaRPr>
          </a:p>
        </p:txBody>
      </p:sp>
      <p:sp>
        <p:nvSpPr>
          <p:cNvPr id="4" name="Textplatzhalter 2">
            <a:extLst>
              <a:ext uri="{FF2B5EF4-FFF2-40B4-BE49-F238E27FC236}">
                <a16:creationId xmlns:a16="http://schemas.microsoft.com/office/drawing/2014/main" id="{C6B31D7D-72EA-26AF-3BD6-B9E1014F1AAF}"/>
              </a:ext>
            </a:extLst>
          </p:cNvPr>
          <p:cNvSpPr txBox="1">
            <a:spLocks/>
          </p:cNvSpPr>
          <p:nvPr/>
        </p:nvSpPr>
        <p:spPr>
          <a:xfrm>
            <a:off x="392968" y="282375"/>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537263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E6EA01-3719-9352-90E8-F1ACAB546758}"/>
              </a:ext>
            </a:extLst>
          </p:cNvPr>
          <p:cNvPicPr>
            <a:picLocks noChangeAspect="1"/>
          </p:cNvPicPr>
          <p:nvPr/>
        </p:nvPicPr>
        <p:blipFill>
          <a:blip r:embed="rId3"/>
          <a:stretch>
            <a:fillRect/>
          </a:stretch>
        </p:blipFill>
        <p:spPr>
          <a:xfrm>
            <a:off x="1787749" y="3078695"/>
            <a:ext cx="6241476" cy="2859871"/>
          </a:xfrm>
          <a:prstGeom prst="rect">
            <a:avLst/>
          </a:prstGeom>
          <a:ln>
            <a:solidFill>
              <a:schemeClr val="accent1"/>
            </a:solidFill>
          </a:ln>
        </p:spPr>
      </p:pic>
      <p:sp>
        <p:nvSpPr>
          <p:cNvPr id="2" name="Title 1">
            <a:extLst>
              <a:ext uri="{FF2B5EF4-FFF2-40B4-BE49-F238E27FC236}">
                <a16:creationId xmlns:a16="http://schemas.microsoft.com/office/drawing/2014/main" id="{CF730A3F-3383-CF6A-5CD7-AA140643A911}"/>
              </a:ext>
            </a:extLst>
          </p:cNvPr>
          <p:cNvSpPr>
            <a:spLocks noGrp="1"/>
          </p:cNvSpPr>
          <p:nvPr>
            <p:ph type="title"/>
          </p:nvPr>
        </p:nvSpPr>
        <p:spPr/>
        <p:txBody>
          <a:bodyPr/>
          <a:lstStyle/>
          <a:p>
            <a:r>
              <a:rPr lang="de-DE" sz="3200" dirty="0">
                <a:solidFill>
                  <a:schemeClr val="accent2"/>
                </a:solidFill>
                <a:latin typeface="Segoe UI Black" panose="020B0A02040204020203" pitchFamily="34" charset="0"/>
                <a:ea typeface="Segoe UI Black" panose="020B0A02040204020203" pitchFamily="34" charset="0"/>
              </a:rPr>
              <a:t>Azure Monitor</a:t>
            </a:r>
            <a:endParaRPr lang="en-GB" dirty="0"/>
          </a:p>
        </p:txBody>
      </p:sp>
      <p:sp>
        <p:nvSpPr>
          <p:cNvPr id="3" name="Content Placeholder 2">
            <a:extLst>
              <a:ext uri="{FF2B5EF4-FFF2-40B4-BE49-F238E27FC236}">
                <a16:creationId xmlns:a16="http://schemas.microsoft.com/office/drawing/2014/main" id="{38A93AF9-CA0A-99AA-5454-B00A6030D9F6}"/>
              </a:ext>
            </a:extLst>
          </p:cNvPr>
          <p:cNvSpPr>
            <a:spLocks noGrp="1"/>
          </p:cNvSpPr>
          <p:nvPr>
            <p:ph idx="1"/>
          </p:nvPr>
        </p:nvSpPr>
        <p:spPr>
          <a:xfrm>
            <a:off x="549942" y="1269050"/>
            <a:ext cx="7886700" cy="2005092"/>
          </a:xfrm>
          <a:noFill/>
        </p:spPr>
        <p:txBody>
          <a:bodyPr>
            <a:noAutofit/>
          </a:bodyPr>
          <a:lstStyle/>
          <a:p>
            <a:r>
              <a:rPr lang="en-US" sz="1600" dirty="0">
                <a:solidFill>
                  <a:schemeClr val="bg1"/>
                </a:solidFill>
                <a:latin typeface="Segoe UI" panose="020B0502040204020203" pitchFamily="34" charset="0"/>
                <a:cs typeface="Segoe UI" panose="020B0502040204020203" pitchFamily="34" charset="0"/>
              </a:rPr>
              <a:t>The replacement for what we’ve just looked at should be in Azure Monitor</a:t>
            </a:r>
          </a:p>
          <a:p>
            <a:r>
              <a:rPr lang="en-US" sz="1600" dirty="0">
                <a:solidFill>
                  <a:schemeClr val="bg1"/>
                </a:solidFill>
                <a:latin typeface="Segoe UI" panose="020B0502040204020203" pitchFamily="34" charset="0"/>
                <a:cs typeface="Segoe UI" panose="020B0502040204020203" pitchFamily="34" charset="0"/>
              </a:rPr>
              <a:t>And SQL (Preview)</a:t>
            </a:r>
          </a:p>
          <a:p>
            <a:r>
              <a:rPr lang="en-US" sz="1600" dirty="0">
                <a:solidFill>
                  <a:schemeClr val="bg1"/>
                </a:solidFill>
                <a:latin typeface="Segoe UI" panose="020B0502040204020203" pitchFamily="34" charset="0"/>
                <a:cs typeface="Segoe UI" panose="020B0502040204020203" pitchFamily="34" charset="0"/>
              </a:rPr>
              <a:t>Replacing a preview feature with another preview feature !</a:t>
            </a:r>
          </a:p>
          <a:p>
            <a:r>
              <a:rPr lang="en-US" sz="1600" dirty="0">
                <a:solidFill>
                  <a:schemeClr val="bg1"/>
                </a:solidFill>
                <a:latin typeface="Segoe UI" panose="020B0502040204020203" pitchFamily="34" charset="0"/>
                <a:cs typeface="Segoe UI" panose="020B0502040204020203" pitchFamily="34" charset="0"/>
              </a:rPr>
              <a:t>But SQL (Preview)  disappeared end of last year</a:t>
            </a:r>
          </a:p>
          <a:p>
            <a:r>
              <a:rPr lang="en-US" sz="1600" dirty="0">
                <a:solidFill>
                  <a:schemeClr val="bg1"/>
                </a:solidFill>
                <a:latin typeface="Segoe UI" panose="020B0502040204020203" pitchFamily="34" charset="0"/>
                <a:cs typeface="Segoe UI" panose="020B0502040204020203" pitchFamily="34" charset="0"/>
              </a:rPr>
              <a:t>look at the purple text – Database Watcher will replace this preview option.  - That is in preview as well !</a:t>
            </a:r>
          </a:p>
          <a:p>
            <a:r>
              <a:rPr lang="en-US" sz="1600" dirty="0">
                <a:solidFill>
                  <a:schemeClr val="bg1"/>
                </a:solidFill>
                <a:latin typeface="Segoe UI" panose="020B0502040204020203" pitchFamily="34" charset="0"/>
                <a:cs typeface="Segoe UI" panose="020B0502040204020203" pitchFamily="34" charset="0"/>
              </a:rPr>
              <a:t>We’ll see.</a:t>
            </a:r>
          </a:p>
          <a:p>
            <a:endParaRPr lang="en-GB" sz="1600" dirty="0">
              <a:solidFill>
                <a:schemeClr val="bg1"/>
              </a:solidFill>
            </a:endParaRPr>
          </a:p>
        </p:txBody>
      </p:sp>
      <p:pic>
        <p:nvPicPr>
          <p:cNvPr id="8" name="Picture 7">
            <a:extLst>
              <a:ext uri="{FF2B5EF4-FFF2-40B4-BE49-F238E27FC236}">
                <a16:creationId xmlns:a16="http://schemas.microsoft.com/office/drawing/2014/main" id="{3CDCAB45-35EA-27B1-A49B-5DF548387114}"/>
              </a:ext>
            </a:extLst>
          </p:cNvPr>
          <p:cNvPicPr>
            <a:picLocks noChangeAspect="1"/>
          </p:cNvPicPr>
          <p:nvPr/>
        </p:nvPicPr>
        <p:blipFill>
          <a:blip r:embed="rId4"/>
          <a:stretch>
            <a:fillRect/>
          </a:stretch>
        </p:blipFill>
        <p:spPr>
          <a:xfrm>
            <a:off x="7559102" y="215683"/>
            <a:ext cx="940246" cy="988462"/>
          </a:xfrm>
          <a:prstGeom prst="rect">
            <a:avLst/>
          </a:prstGeom>
        </p:spPr>
      </p:pic>
      <p:sp>
        <p:nvSpPr>
          <p:cNvPr id="4" name="Textplatzhalter 2">
            <a:extLst>
              <a:ext uri="{FF2B5EF4-FFF2-40B4-BE49-F238E27FC236}">
                <a16:creationId xmlns:a16="http://schemas.microsoft.com/office/drawing/2014/main" id="{32ACBE6B-5A87-CA2D-4C47-172BE588C3F0}"/>
              </a:ext>
            </a:extLst>
          </p:cNvPr>
          <p:cNvSpPr txBox="1">
            <a:spLocks/>
          </p:cNvSpPr>
          <p:nvPr/>
        </p:nvSpPr>
        <p:spPr>
          <a:xfrm>
            <a:off x="487236" y="508618"/>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020369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5B92-40E0-AD6B-3208-48676379BEAB}"/>
              </a:ext>
            </a:extLst>
          </p:cNvPr>
          <p:cNvSpPr>
            <a:spLocks noGrp="1"/>
          </p:cNvSpPr>
          <p:nvPr>
            <p:ph type="title"/>
          </p:nvPr>
        </p:nvSpPr>
        <p:spPr/>
        <p:txBody>
          <a:bodyPr/>
          <a:lstStyle/>
          <a:p>
            <a:r>
              <a:rPr lang="en-GB" sz="2000" dirty="0">
                <a:solidFill>
                  <a:schemeClr val="accent2"/>
                </a:solidFill>
              </a:rPr>
              <a:t>Monitor | SQL (preview)</a:t>
            </a:r>
          </a:p>
        </p:txBody>
      </p:sp>
      <p:sp>
        <p:nvSpPr>
          <p:cNvPr id="3" name="Content Placeholder 2">
            <a:extLst>
              <a:ext uri="{FF2B5EF4-FFF2-40B4-BE49-F238E27FC236}">
                <a16:creationId xmlns:a16="http://schemas.microsoft.com/office/drawing/2014/main" id="{CF7EAAF3-B55F-233B-0F5B-64F5B842A9DA}"/>
              </a:ext>
            </a:extLst>
          </p:cNvPr>
          <p:cNvSpPr>
            <a:spLocks noGrp="1"/>
          </p:cNvSpPr>
          <p:nvPr>
            <p:ph idx="1"/>
          </p:nvPr>
        </p:nvSpPr>
        <p:spPr/>
        <p:txBody>
          <a:bodyPr/>
          <a:lstStyle/>
          <a:p>
            <a:r>
              <a:rPr lang="en-US" sz="1400" dirty="0">
                <a:solidFill>
                  <a:schemeClr val="accent1"/>
                </a:solidFill>
              </a:rPr>
              <a:t>Setting this up is not straight forward</a:t>
            </a:r>
          </a:p>
          <a:p>
            <a:r>
              <a:rPr lang="en-US" sz="1400" dirty="0">
                <a:solidFill>
                  <a:schemeClr val="accent1"/>
                </a:solidFill>
              </a:rPr>
              <a:t>First create a profile and point this </a:t>
            </a:r>
          </a:p>
          <a:p>
            <a:r>
              <a:rPr lang="en-US" sz="1400" dirty="0">
                <a:solidFill>
                  <a:schemeClr val="accent1"/>
                </a:solidFill>
              </a:rPr>
              <a:t>to a log analytics workspace.</a:t>
            </a:r>
          </a:p>
          <a:p>
            <a:endParaRPr lang="en-GB" dirty="0">
              <a:solidFill>
                <a:schemeClr val="accent1"/>
              </a:solidFill>
            </a:endParaRPr>
          </a:p>
        </p:txBody>
      </p:sp>
      <p:pic>
        <p:nvPicPr>
          <p:cNvPr id="8" name="Picture 7">
            <a:extLst>
              <a:ext uri="{FF2B5EF4-FFF2-40B4-BE49-F238E27FC236}">
                <a16:creationId xmlns:a16="http://schemas.microsoft.com/office/drawing/2014/main" id="{3369965E-BF3B-4A61-4C56-94F05B2DD468}"/>
              </a:ext>
            </a:extLst>
          </p:cNvPr>
          <p:cNvPicPr>
            <a:picLocks noChangeAspect="1"/>
          </p:cNvPicPr>
          <p:nvPr/>
        </p:nvPicPr>
        <p:blipFill>
          <a:blip r:embed="rId3"/>
          <a:stretch>
            <a:fillRect/>
          </a:stretch>
        </p:blipFill>
        <p:spPr>
          <a:xfrm>
            <a:off x="606753" y="860529"/>
            <a:ext cx="3275114" cy="4208600"/>
          </a:xfrm>
          <a:prstGeom prst="rect">
            <a:avLst/>
          </a:prstGeom>
          <a:ln>
            <a:solidFill>
              <a:schemeClr val="accent1"/>
            </a:solidFill>
          </a:ln>
        </p:spPr>
      </p:pic>
    </p:spTree>
    <p:extLst>
      <p:ext uri="{BB962C8B-B14F-4D97-AF65-F5344CB8AC3E}">
        <p14:creationId xmlns:p14="http://schemas.microsoft.com/office/powerpoint/2010/main" val="3772864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637A-0438-1892-CCD8-91905C9A09DC}"/>
              </a:ext>
            </a:extLst>
          </p:cNvPr>
          <p:cNvSpPr>
            <a:spLocks noGrp="1"/>
          </p:cNvSpPr>
          <p:nvPr>
            <p:ph type="title"/>
          </p:nvPr>
        </p:nvSpPr>
        <p:spPr/>
        <p:txBody>
          <a:bodyPr/>
          <a:lstStyle/>
          <a:p>
            <a:r>
              <a:rPr lang="en-GB" sz="2000" dirty="0">
                <a:solidFill>
                  <a:schemeClr val="accent2"/>
                </a:solidFill>
              </a:rPr>
              <a:t>Monitor | SQL (preview)</a:t>
            </a:r>
          </a:p>
        </p:txBody>
      </p:sp>
      <p:sp>
        <p:nvSpPr>
          <p:cNvPr id="3" name="Content Placeholder 2">
            <a:extLst>
              <a:ext uri="{FF2B5EF4-FFF2-40B4-BE49-F238E27FC236}">
                <a16:creationId xmlns:a16="http://schemas.microsoft.com/office/drawing/2014/main" id="{5C72FFFF-C320-03B2-E7F4-5E48B966C0F4}"/>
              </a:ext>
            </a:extLst>
          </p:cNvPr>
          <p:cNvSpPr>
            <a:spLocks noGrp="1"/>
          </p:cNvSpPr>
          <p:nvPr>
            <p:ph idx="1"/>
          </p:nvPr>
        </p:nvSpPr>
        <p:spPr/>
        <p:txBody>
          <a:bodyPr>
            <a:noAutofit/>
          </a:bodyPr>
          <a:lstStyle/>
          <a:p>
            <a:r>
              <a:rPr lang="en-US" sz="1400" dirty="0">
                <a:solidFill>
                  <a:schemeClr val="bg1"/>
                </a:solidFill>
              </a:rPr>
              <a:t>Then connect to a monitoring virtual machine</a:t>
            </a:r>
          </a:p>
          <a:p>
            <a:r>
              <a:rPr lang="en-US" sz="1400" dirty="0">
                <a:solidFill>
                  <a:schemeClr val="bg1"/>
                </a:solidFill>
              </a:rPr>
              <a:t>Which must be running  </a:t>
            </a:r>
            <a:r>
              <a:rPr lang="en-US" sz="1400" dirty="0" err="1">
                <a:solidFill>
                  <a:schemeClr val="bg1"/>
                </a:solidFill>
              </a:rPr>
              <a:t>Ubunto</a:t>
            </a:r>
            <a:r>
              <a:rPr lang="en-US" sz="1400" dirty="0">
                <a:solidFill>
                  <a:schemeClr val="bg1"/>
                </a:solidFill>
              </a:rPr>
              <a:t> 18.04 because it is using telegraph to collect the data.  (18.04 is now out of date)</a:t>
            </a:r>
            <a:br>
              <a:rPr lang="en-US" sz="1400" dirty="0">
                <a:solidFill>
                  <a:schemeClr val="bg1"/>
                </a:solidFill>
              </a:rPr>
            </a:br>
            <a:r>
              <a:rPr lang="en-US" sz="1400" dirty="0">
                <a:solidFill>
                  <a:schemeClr val="bg1"/>
                </a:solidFill>
              </a:rPr>
              <a:t>(So more expensive than the previous)</a:t>
            </a:r>
          </a:p>
          <a:p>
            <a:r>
              <a:rPr lang="en-US" sz="1400" dirty="0">
                <a:solidFill>
                  <a:schemeClr val="bg1"/>
                </a:solidFill>
              </a:rPr>
              <a:t>Since this is Linux you can’t use managed identity but a SQL login on each server / database you want to monitor.</a:t>
            </a:r>
          </a:p>
          <a:p>
            <a:r>
              <a:rPr lang="en-US" sz="1400" dirty="0">
                <a:solidFill>
                  <a:schemeClr val="bg1"/>
                </a:solidFill>
              </a:rPr>
              <a:t>You must edit the connection string to the </a:t>
            </a:r>
            <a:r>
              <a:rPr lang="en-US" sz="1400" dirty="0" err="1">
                <a:solidFill>
                  <a:schemeClr val="bg1"/>
                </a:solidFill>
              </a:rPr>
              <a:t>sql</a:t>
            </a:r>
            <a:r>
              <a:rPr lang="en-US" sz="1400" dirty="0">
                <a:solidFill>
                  <a:schemeClr val="bg1"/>
                </a:solidFill>
              </a:rPr>
              <a:t> database, </a:t>
            </a:r>
          </a:p>
          <a:p>
            <a:r>
              <a:rPr lang="en-US" sz="1400" dirty="0">
                <a:solidFill>
                  <a:schemeClr val="bg1"/>
                </a:solidFill>
              </a:rPr>
              <a:t>the password can be stored </a:t>
            </a:r>
            <a:br>
              <a:rPr lang="en-US" sz="1400" dirty="0">
                <a:solidFill>
                  <a:schemeClr val="bg1"/>
                </a:solidFill>
              </a:rPr>
            </a:br>
            <a:r>
              <a:rPr lang="en-US" sz="1400" dirty="0">
                <a:solidFill>
                  <a:schemeClr val="bg1"/>
                </a:solidFill>
              </a:rPr>
              <a:t>in a key vault</a:t>
            </a:r>
          </a:p>
          <a:p>
            <a:endParaRPr lang="en-GB" sz="1400" dirty="0">
              <a:solidFill>
                <a:schemeClr val="bg1"/>
              </a:solidFill>
            </a:endParaRPr>
          </a:p>
        </p:txBody>
      </p:sp>
      <p:sp>
        <p:nvSpPr>
          <p:cNvPr id="6" name="Slide Number Placeholder 5">
            <a:extLst>
              <a:ext uri="{FF2B5EF4-FFF2-40B4-BE49-F238E27FC236}">
                <a16:creationId xmlns:a16="http://schemas.microsoft.com/office/drawing/2014/main" id="{9C3FF81B-A7F0-71AC-B3DB-044FBB134E4D}"/>
              </a:ext>
            </a:extLst>
          </p:cNvPr>
          <p:cNvSpPr>
            <a:spLocks noGrp="1"/>
          </p:cNvSpPr>
          <p:nvPr>
            <p:ph type="sldNum" sz="quarter" idx="4294967295"/>
          </p:nvPr>
        </p:nvSpPr>
        <p:spPr>
          <a:xfrm>
            <a:off x="0" y="0"/>
            <a:ext cx="0" cy="0"/>
          </a:xfrm>
        </p:spPr>
        <p:txBody>
          <a:bodyPr/>
          <a:lstStyle/>
          <a:p>
            <a:fld id="{D57F1E4F-1CFF-5643-939E-217C01CDF565}" type="slidenum">
              <a:rPr lang="en-US" smtClean="0"/>
              <a:pPr/>
              <a:t>37</a:t>
            </a:fld>
            <a:endParaRPr lang="en-US" dirty="0"/>
          </a:p>
        </p:txBody>
      </p:sp>
      <p:pic>
        <p:nvPicPr>
          <p:cNvPr id="8" name="Picture 7">
            <a:extLst>
              <a:ext uri="{FF2B5EF4-FFF2-40B4-BE49-F238E27FC236}">
                <a16:creationId xmlns:a16="http://schemas.microsoft.com/office/drawing/2014/main" id="{C6A8B4D1-EE95-064B-32AD-621D75D8D955}"/>
              </a:ext>
            </a:extLst>
          </p:cNvPr>
          <p:cNvPicPr>
            <a:picLocks noChangeAspect="1"/>
          </p:cNvPicPr>
          <p:nvPr/>
        </p:nvPicPr>
        <p:blipFill>
          <a:blip r:embed="rId3"/>
          <a:stretch>
            <a:fillRect/>
          </a:stretch>
        </p:blipFill>
        <p:spPr>
          <a:xfrm>
            <a:off x="5678129" y="796637"/>
            <a:ext cx="3199785" cy="4107987"/>
          </a:xfrm>
          <a:prstGeom prst="rect">
            <a:avLst/>
          </a:prstGeom>
          <a:ln>
            <a:solidFill>
              <a:schemeClr val="accent1"/>
            </a:solidFill>
          </a:ln>
        </p:spPr>
      </p:pic>
    </p:spTree>
    <p:extLst>
      <p:ext uri="{BB962C8B-B14F-4D97-AF65-F5344CB8AC3E}">
        <p14:creationId xmlns:p14="http://schemas.microsoft.com/office/powerpoint/2010/main" val="841511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05C8-A4FC-4A05-133F-C9054B286F3A}"/>
              </a:ext>
            </a:extLst>
          </p:cNvPr>
          <p:cNvSpPr>
            <a:spLocks noGrp="1"/>
          </p:cNvSpPr>
          <p:nvPr>
            <p:ph type="title"/>
          </p:nvPr>
        </p:nvSpPr>
        <p:spPr/>
        <p:txBody>
          <a:bodyPr/>
          <a:lstStyle/>
          <a:p>
            <a:r>
              <a:rPr lang="en-GB" sz="2000" dirty="0">
                <a:solidFill>
                  <a:schemeClr val="accent2"/>
                </a:solidFill>
              </a:rPr>
              <a:t>Monitor | SQL (preview)</a:t>
            </a:r>
          </a:p>
        </p:txBody>
      </p:sp>
      <p:sp>
        <p:nvSpPr>
          <p:cNvPr id="6" name="Slide Number Placeholder 5">
            <a:extLst>
              <a:ext uri="{FF2B5EF4-FFF2-40B4-BE49-F238E27FC236}">
                <a16:creationId xmlns:a16="http://schemas.microsoft.com/office/drawing/2014/main" id="{014E0334-3A65-70DF-73D1-EE10A4010BBA}"/>
              </a:ext>
            </a:extLst>
          </p:cNvPr>
          <p:cNvSpPr>
            <a:spLocks noGrp="1"/>
          </p:cNvSpPr>
          <p:nvPr>
            <p:ph type="sldNum" sz="quarter" idx="4294967295"/>
          </p:nvPr>
        </p:nvSpPr>
        <p:spPr>
          <a:xfrm>
            <a:off x="0" y="0"/>
            <a:ext cx="0" cy="0"/>
          </a:xfrm>
        </p:spPr>
        <p:txBody>
          <a:bodyPr/>
          <a:lstStyle/>
          <a:p>
            <a:fld id="{D57F1E4F-1CFF-5643-939E-217C01CDF565}" type="slidenum">
              <a:rPr lang="en-US" smtClean="0"/>
              <a:pPr/>
              <a:t>38</a:t>
            </a:fld>
            <a:endParaRPr lang="en-US" dirty="0"/>
          </a:p>
        </p:txBody>
      </p:sp>
      <p:pic>
        <p:nvPicPr>
          <p:cNvPr id="8" name="Picture 7">
            <a:extLst>
              <a:ext uri="{FF2B5EF4-FFF2-40B4-BE49-F238E27FC236}">
                <a16:creationId xmlns:a16="http://schemas.microsoft.com/office/drawing/2014/main" id="{78CBDDE7-1936-7C17-0D08-5E1FF5847A20}"/>
              </a:ext>
            </a:extLst>
          </p:cNvPr>
          <p:cNvPicPr>
            <a:picLocks noChangeAspect="1"/>
          </p:cNvPicPr>
          <p:nvPr/>
        </p:nvPicPr>
        <p:blipFill>
          <a:blip r:embed="rId3"/>
          <a:stretch>
            <a:fillRect/>
          </a:stretch>
        </p:blipFill>
        <p:spPr>
          <a:xfrm>
            <a:off x="2120305" y="2809167"/>
            <a:ext cx="4467079" cy="2189814"/>
          </a:xfrm>
          <a:prstGeom prst="rect">
            <a:avLst/>
          </a:prstGeom>
          <a:ln>
            <a:solidFill>
              <a:schemeClr val="accent1"/>
            </a:solidFill>
          </a:ln>
        </p:spPr>
      </p:pic>
      <p:pic>
        <p:nvPicPr>
          <p:cNvPr id="10" name="Picture 9">
            <a:extLst>
              <a:ext uri="{FF2B5EF4-FFF2-40B4-BE49-F238E27FC236}">
                <a16:creationId xmlns:a16="http://schemas.microsoft.com/office/drawing/2014/main" id="{DC74C3B1-0C50-71FF-7166-759FBADECC0C}"/>
              </a:ext>
            </a:extLst>
          </p:cNvPr>
          <p:cNvPicPr>
            <a:picLocks noChangeAspect="1"/>
          </p:cNvPicPr>
          <p:nvPr/>
        </p:nvPicPr>
        <p:blipFill>
          <a:blip r:embed="rId4"/>
          <a:stretch>
            <a:fillRect/>
          </a:stretch>
        </p:blipFill>
        <p:spPr>
          <a:xfrm>
            <a:off x="2450729" y="1258448"/>
            <a:ext cx="5100638" cy="1948715"/>
          </a:xfrm>
          <a:prstGeom prst="rect">
            <a:avLst/>
          </a:prstGeom>
          <a:ln>
            <a:solidFill>
              <a:schemeClr val="accent1"/>
            </a:solidFill>
          </a:ln>
        </p:spPr>
      </p:pic>
    </p:spTree>
    <p:extLst>
      <p:ext uri="{BB962C8B-B14F-4D97-AF65-F5344CB8AC3E}">
        <p14:creationId xmlns:p14="http://schemas.microsoft.com/office/powerpoint/2010/main" val="3223426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1B82-6612-9955-D57B-D6DD3A194D97}"/>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Workbooks</a:t>
            </a:r>
          </a:p>
        </p:txBody>
      </p:sp>
      <p:sp>
        <p:nvSpPr>
          <p:cNvPr id="3" name="Content Placeholder 2">
            <a:extLst>
              <a:ext uri="{FF2B5EF4-FFF2-40B4-BE49-F238E27FC236}">
                <a16:creationId xmlns:a16="http://schemas.microsoft.com/office/drawing/2014/main" id="{1644BBAB-7CB8-1C68-73DE-370CDD3B75FF}"/>
              </a:ext>
            </a:extLst>
          </p:cNvPr>
          <p:cNvSpPr>
            <a:spLocks noGrp="1"/>
          </p:cNvSpPr>
          <p:nvPr>
            <p:ph idx="1"/>
          </p:nvPr>
        </p:nvSpPr>
        <p:spPr/>
        <p:txBody>
          <a:bodyPr>
            <a:normAutofit/>
          </a:bodyPr>
          <a:lstStyle/>
          <a:p>
            <a:r>
              <a:rPr lang="en-GB" sz="1600" dirty="0">
                <a:solidFill>
                  <a:schemeClr val="bg1"/>
                </a:solidFill>
              </a:rPr>
              <a:t>Workbooks are part of Monitor but don’t actually require  the SQL monitor logs</a:t>
            </a:r>
          </a:p>
          <a:p>
            <a:r>
              <a:rPr lang="en-GB" sz="1600" dirty="0">
                <a:solidFill>
                  <a:schemeClr val="bg1"/>
                </a:solidFill>
              </a:rPr>
              <a:t>You can create workbooks that run queries </a:t>
            </a:r>
            <a:br>
              <a:rPr lang="en-GB" sz="1600" dirty="0">
                <a:solidFill>
                  <a:schemeClr val="bg1"/>
                </a:solidFill>
              </a:rPr>
            </a:br>
            <a:r>
              <a:rPr lang="en-GB" sz="1600" dirty="0">
                <a:solidFill>
                  <a:schemeClr val="bg1"/>
                </a:solidFill>
              </a:rPr>
              <a:t>against your existing log analytics </a:t>
            </a:r>
            <a:br>
              <a:rPr lang="en-GB" sz="1600" dirty="0">
                <a:solidFill>
                  <a:schemeClr val="bg1"/>
                </a:solidFill>
              </a:rPr>
            </a:br>
            <a:r>
              <a:rPr lang="en-GB" sz="1600" dirty="0">
                <a:solidFill>
                  <a:schemeClr val="bg1"/>
                </a:solidFill>
              </a:rPr>
              <a:t>or even the metrics we looked at right </a:t>
            </a:r>
            <a:br>
              <a:rPr lang="en-GB" sz="1600" dirty="0">
                <a:solidFill>
                  <a:schemeClr val="bg1"/>
                </a:solidFill>
              </a:rPr>
            </a:br>
            <a:r>
              <a:rPr lang="en-GB" sz="1600" dirty="0">
                <a:solidFill>
                  <a:schemeClr val="bg1"/>
                </a:solidFill>
              </a:rPr>
              <a:t>at the beginning</a:t>
            </a: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076689C5-BB02-66B6-1869-659DD9DBEE5B}"/>
              </a:ext>
            </a:extLst>
          </p:cNvPr>
          <p:cNvSpPr>
            <a:spLocks noGrp="1"/>
          </p:cNvSpPr>
          <p:nvPr>
            <p:ph type="sldNum" sz="quarter" idx="4294967295"/>
          </p:nvPr>
        </p:nvSpPr>
        <p:spPr>
          <a:xfrm>
            <a:off x="0" y="0"/>
            <a:ext cx="0" cy="0"/>
          </a:xfrm>
        </p:spPr>
        <p:txBody>
          <a:bodyPr/>
          <a:lstStyle/>
          <a:p>
            <a:fld id="{D57F1E4F-1CFF-5643-939E-217C01CDF565}" type="slidenum">
              <a:rPr lang="en-US" smtClean="0"/>
              <a:pPr/>
              <a:t>39</a:t>
            </a:fld>
            <a:endParaRPr lang="en-US" dirty="0"/>
          </a:p>
        </p:txBody>
      </p:sp>
      <p:pic>
        <p:nvPicPr>
          <p:cNvPr id="8" name="Picture 7">
            <a:extLst>
              <a:ext uri="{FF2B5EF4-FFF2-40B4-BE49-F238E27FC236}">
                <a16:creationId xmlns:a16="http://schemas.microsoft.com/office/drawing/2014/main" id="{8C22F54F-CC7F-1272-9EE5-8F5DAABCDBAF}"/>
              </a:ext>
            </a:extLst>
          </p:cNvPr>
          <p:cNvPicPr>
            <a:picLocks noChangeAspect="1"/>
          </p:cNvPicPr>
          <p:nvPr/>
        </p:nvPicPr>
        <p:blipFill>
          <a:blip r:embed="rId3"/>
          <a:stretch>
            <a:fillRect/>
          </a:stretch>
        </p:blipFill>
        <p:spPr>
          <a:xfrm>
            <a:off x="5435821" y="1772076"/>
            <a:ext cx="3372083" cy="3138794"/>
          </a:xfrm>
          <a:prstGeom prst="rect">
            <a:avLst/>
          </a:prstGeom>
        </p:spPr>
      </p:pic>
    </p:spTree>
    <p:extLst>
      <p:ext uri="{BB962C8B-B14F-4D97-AF65-F5344CB8AC3E}">
        <p14:creationId xmlns:p14="http://schemas.microsoft.com/office/powerpoint/2010/main" val="1271801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zrzut ekranu, tekst">
            <a:extLst>
              <a:ext uri="{FF2B5EF4-FFF2-40B4-BE49-F238E27FC236}">
                <a16:creationId xmlns:a16="http://schemas.microsoft.com/office/drawing/2014/main" id="{3FDCA24E-C8F0-7967-D443-C7B5AB334679}"/>
              </a:ext>
            </a:extLst>
          </p:cNvPr>
          <p:cNvPicPr>
            <a:picLocks noChangeAspect="1"/>
          </p:cNvPicPr>
          <p:nvPr/>
        </p:nvPicPr>
        <p:blipFill>
          <a:blip r:embed="rId2" cstate="print">
            <a:extLst>
              <a:ext uri="{28A0092B-C50C-407E-A947-70E740481C1C}">
                <a14:useLocalDpi xmlns:a14="http://schemas.microsoft.com/office/drawing/2010/main" val="0"/>
              </a:ext>
            </a:extLst>
          </a:blip>
          <a:srcRect t="4358" b="18176"/>
          <a:stretch/>
        </p:blipFill>
        <p:spPr>
          <a:xfrm>
            <a:off x="203551" y="0"/>
            <a:ext cx="8828338" cy="4572001"/>
          </a:xfrm>
          <a:prstGeom prst="rect">
            <a:avLst/>
          </a:prstGeom>
        </p:spPr>
      </p:pic>
    </p:spTree>
    <p:extLst>
      <p:ext uri="{BB962C8B-B14F-4D97-AF65-F5344CB8AC3E}">
        <p14:creationId xmlns:p14="http://schemas.microsoft.com/office/powerpoint/2010/main" val="299388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A05E-37A0-C1EB-9B03-D9167D2736FC}"/>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Workbooks</a:t>
            </a:r>
          </a:p>
        </p:txBody>
      </p:sp>
      <p:sp>
        <p:nvSpPr>
          <p:cNvPr id="3" name="Content Placeholder 2">
            <a:extLst>
              <a:ext uri="{FF2B5EF4-FFF2-40B4-BE49-F238E27FC236}">
                <a16:creationId xmlns:a16="http://schemas.microsoft.com/office/drawing/2014/main" id="{3D25BD14-2F63-DBBD-316A-B3874058AAFC}"/>
              </a:ext>
            </a:extLst>
          </p:cNvPr>
          <p:cNvSpPr>
            <a:spLocks noGrp="1"/>
          </p:cNvSpPr>
          <p:nvPr>
            <p:ph idx="1"/>
          </p:nvPr>
        </p:nvSpPr>
        <p:spPr>
          <a:xfrm>
            <a:off x="628650" y="2052255"/>
            <a:ext cx="7886700" cy="2568601"/>
          </a:xfrm>
        </p:spPr>
        <p:txBody>
          <a:bodyPr>
            <a:normAutofit/>
          </a:bodyPr>
          <a:lstStyle/>
          <a:p>
            <a:r>
              <a:rPr lang="en-GB" sz="1600" dirty="0">
                <a:solidFill>
                  <a:schemeClr val="bg1"/>
                </a:solidFill>
              </a:rPr>
              <a:t>There is one template for SQL called “SQL Insights” </a:t>
            </a:r>
            <a:br>
              <a:rPr lang="en-GB" sz="1600" dirty="0">
                <a:solidFill>
                  <a:schemeClr val="bg1"/>
                </a:solidFill>
              </a:rPr>
            </a:br>
            <a:r>
              <a:rPr lang="en-GB" sz="1600" dirty="0">
                <a:solidFill>
                  <a:schemeClr val="bg1"/>
                </a:solidFill>
              </a:rPr>
              <a:t>This is the one that we have already seen that is automatically added to the SQL (Preview) screen</a:t>
            </a:r>
          </a:p>
          <a:p>
            <a:r>
              <a:rPr lang="en-GB" sz="1600" dirty="0">
                <a:solidFill>
                  <a:schemeClr val="bg1"/>
                </a:solidFill>
              </a:rPr>
              <a:t>It only works with a SQL monitoring profile but you can create workbooks that read data from our original analytics workspace.</a:t>
            </a:r>
          </a:p>
          <a:p>
            <a:r>
              <a:rPr lang="en-GB" sz="1600" dirty="0">
                <a:solidFill>
                  <a:schemeClr val="bg1"/>
                </a:solidFill>
              </a:rPr>
              <a:t>There aren’t many examples online</a:t>
            </a:r>
          </a:p>
          <a:p>
            <a:r>
              <a:rPr lang="en-GB" sz="1600" dirty="0">
                <a:solidFill>
                  <a:schemeClr val="bg1"/>
                </a:solidFill>
              </a:rPr>
              <a:t>I found this one on </a:t>
            </a:r>
            <a:r>
              <a:rPr lang="en-GB" sz="1600" dirty="0" err="1">
                <a:solidFill>
                  <a:schemeClr val="bg1"/>
                </a:solidFill>
              </a:rPr>
              <a:t>github</a:t>
            </a:r>
            <a:endParaRPr lang="en-GB" sz="1600" dirty="0">
              <a:solidFill>
                <a:schemeClr val="bg1"/>
              </a:solidFill>
            </a:endParaRPr>
          </a:p>
          <a:p>
            <a:r>
              <a:rPr lang="en-GB" sz="1600" dirty="0">
                <a:solidFill>
                  <a:schemeClr val="bg1"/>
                </a:solidFill>
              </a:rPr>
              <a:t>https://github.com/scautomation/Azure-Sql-Insights-Workbook</a:t>
            </a:r>
          </a:p>
        </p:txBody>
      </p:sp>
      <p:sp>
        <p:nvSpPr>
          <p:cNvPr id="6" name="Slide Number Placeholder 5">
            <a:extLst>
              <a:ext uri="{FF2B5EF4-FFF2-40B4-BE49-F238E27FC236}">
                <a16:creationId xmlns:a16="http://schemas.microsoft.com/office/drawing/2014/main" id="{0BE3614E-CC43-D417-2AF8-086E0636F6C4}"/>
              </a:ext>
            </a:extLst>
          </p:cNvPr>
          <p:cNvSpPr>
            <a:spLocks noGrp="1"/>
          </p:cNvSpPr>
          <p:nvPr>
            <p:ph type="sldNum" sz="quarter" idx="4294967295"/>
          </p:nvPr>
        </p:nvSpPr>
        <p:spPr>
          <a:xfrm>
            <a:off x="0" y="0"/>
            <a:ext cx="0" cy="0"/>
          </a:xfrm>
        </p:spPr>
        <p:txBody>
          <a:bodyPr/>
          <a:lstStyle/>
          <a:p>
            <a:fld id="{D57F1E4F-1CFF-5643-939E-217C01CDF565}" type="slidenum">
              <a:rPr lang="en-US" smtClean="0"/>
              <a:pPr/>
              <a:t>40</a:t>
            </a:fld>
            <a:endParaRPr lang="en-US" dirty="0"/>
          </a:p>
        </p:txBody>
      </p:sp>
      <p:pic>
        <p:nvPicPr>
          <p:cNvPr id="8" name="Picture 7">
            <a:extLst>
              <a:ext uri="{FF2B5EF4-FFF2-40B4-BE49-F238E27FC236}">
                <a16:creationId xmlns:a16="http://schemas.microsoft.com/office/drawing/2014/main" id="{62ACA56A-6FF1-1385-5463-7526E667EB2C}"/>
              </a:ext>
            </a:extLst>
          </p:cNvPr>
          <p:cNvPicPr>
            <a:picLocks noChangeAspect="1"/>
          </p:cNvPicPr>
          <p:nvPr/>
        </p:nvPicPr>
        <p:blipFill>
          <a:blip r:embed="rId3"/>
          <a:stretch>
            <a:fillRect/>
          </a:stretch>
        </p:blipFill>
        <p:spPr>
          <a:xfrm>
            <a:off x="942848" y="1383157"/>
            <a:ext cx="1814766" cy="485843"/>
          </a:xfrm>
          <a:prstGeom prst="rect">
            <a:avLst/>
          </a:prstGeom>
        </p:spPr>
      </p:pic>
    </p:spTree>
    <p:extLst>
      <p:ext uri="{BB962C8B-B14F-4D97-AF65-F5344CB8AC3E}">
        <p14:creationId xmlns:p14="http://schemas.microsoft.com/office/powerpoint/2010/main" val="1754661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60B6-A1E9-635E-C252-78D66B7E7D52}"/>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Workbooks</a:t>
            </a:r>
          </a:p>
        </p:txBody>
      </p:sp>
      <p:sp>
        <p:nvSpPr>
          <p:cNvPr id="3" name="Content Placeholder 2">
            <a:extLst>
              <a:ext uri="{FF2B5EF4-FFF2-40B4-BE49-F238E27FC236}">
                <a16:creationId xmlns:a16="http://schemas.microsoft.com/office/drawing/2014/main" id="{5FA8C199-9C6C-1355-8B80-3FFA5AE20FC5}"/>
              </a:ext>
            </a:extLst>
          </p:cNvPr>
          <p:cNvSpPr>
            <a:spLocks noGrp="1"/>
          </p:cNvSpPr>
          <p:nvPr>
            <p:ph idx="1"/>
          </p:nvPr>
        </p:nvSpPr>
        <p:spPr/>
        <p:txBody>
          <a:bodyPr>
            <a:normAutofit/>
          </a:bodyPr>
          <a:lstStyle/>
          <a:p>
            <a:r>
              <a:rPr lang="en-GB" sz="1600" dirty="0">
                <a:solidFill>
                  <a:schemeClr val="bg1"/>
                </a:solidFill>
              </a:rPr>
              <a:t>We can see all of the available workbooks from the gallery.</a:t>
            </a:r>
          </a:p>
          <a:p>
            <a:r>
              <a:rPr lang="en-GB" sz="1600" dirty="0">
                <a:solidFill>
                  <a:schemeClr val="bg1"/>
                </a:solidFill>
              </a:rPr>
              <a:t>They also appear in your resource group as “Azure Workbook” with a GUID as a name</a:t>
            </a:r>
          </a:p>
        </p:txBody>
      </p:sp>
      <p:sp>
        <p:nvSpPr>
          <p:cNvPr id="6" name="Slide Number Placeholder 5">
            <a:extLst>
              <a:ext uri="{FF2B5EF4-FFF2-40B4-BE49-F238E27FC236}">
                <a16:creationId xmlns:a16="http://schemas.microsoft.com/office/drawing/2014/main" id="{2B7476BA-C2A1-B5B0-5876-F143FB3936D4}"/>
              </a:ext>
            </a:extLst>
          </p:cNvPr>
          <p:cNvSpPr>
            <a:spLocks noGrp="1"/>
          </p:cNvSpPr>
          <p:nvPr>
            <p:ph type="sldNum" sz="quarter" idx="4294967295"/>
          </p:nvPr>
        </p:nvSpPr>
        <p:spPr>
          <a:xfrm>
            <a:off x="0" y="0"/>
            <a:ext cx="0" cy="0"/>
          </a:xfrm>
        </p:spPr>
        <p:txBody>
          <a:bodyPr/>
          <a:lstStyle/>
          <a:p>
            <a:fld id="{D57F1E4F-1CFF-5643-939E-217C01CDF565}" type="slidenum">
              <a:rPr lang="en-US" smtClean="0"/>
              <a:pPr/>
              <a:t>41</a:t>
            </a:fld>
            <a:endParaRPr lang="en-US" dirty="0"/>
          </a:p>
        </p:txBody>
      </p:sp>
      <p:pic>
        <p:nvPicPr>
          <p:cNvPr id="8" name="Picture 7">
            <a:extLst>
              <a:ext uri="{FF2B5EF4-FFF2-40B4-BE49-F238E27FC236}">
                <a16:creationId xmlns:a16="http://schemas.microsoft.com/office/drawing/2014/main" id="{81C05EE4-AB6D-C353-3018-13C7000EC074}"/>
              </a:ext>
            </a:extLst>
          </p:cNvPr>
          <p:cNvPicPr>
            <a:picLocks noChangeAspect="1"/>
          </p:cNvPicPr>
          <p:nvPr/>
        </p:nvPicPr>
        <p:blipFill>
          <a:blip r:embed="rId3"/>
          <a:stretch>
            <a:fillRect/>
          </a:stretch>
        </p:blipFill>
        <p:spPr>
          <a:xfrm>
            <a:off x="1772274" y="2082791"/>
            <a:ext cx="6227010" cy="1670465"/>
          </a:xfrm>
          <a:prstGeom prst="rect">
            <a:avLst/>
          </a:prstGeom>
          <a:ln>
            <a:solidFill>
              <a:schemeClr val="accent1"/>
            </a:solidFill>
          </a:ln>
        </p:spPr>
      </p:pic>
      <p:pic>
        <p:nvPicPr>
          <p:cNvPr id="10" name="Picture 9">
            <a:extLst>
              <a:ext uri="{FF2B5EF4-FFF2-40B4-BE49-F238E27FC236}">
                <a16:creationId xmlns:a16="http://schemas.microsoft.com/office/drawing/2014/main" id="{DABFF7C2-5CAD-CCE0-E034-CE49995E2C3D}"/>
              </a:ext>
            </a:extLst>
          </p:cNvPr>
          <p:cNvPicPr>
            <a:picLocks noChangeAspect="1"/>
          </p:cNvPicPr>
          <p:nvPr/>
        </p:nvPicPr>
        <p:blipFill>
          <a:blip r:embed="rId4"/>
          <a:stretch>
            <a:fillRect/>
          </a:stretch>
        </p:blipFill>
        <p:spPr>
          <a:xfrm>
            <a:off x="1759327" y="4094983"/>
            <a:ext cx="6239957" cy="503759"/>
          </a:xfrm>
          <a:prstGeom prst="rect">
            <a:avLst/>
          </a:prstGeom>
          <a:ln>
            <a:solidFill>
              <a:schemeClr val="accent1"/>
            </a:solidFill>
          </a:ln>
        </p:spPr>
      </p:pic>
    </p:spTree>
    <p:extLst>
      <p:ext uri="{BB962C8B-B14F-4D97-AF65-F5344CB8AC3E}">
        <p14:creationId xmlns:p14="http://schemas.microsoft.com/office/powerpoint/2010/main" val="3858299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D2B77-0548-C1F1-FCC1-86B2664978DC}"/>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Creating a Workbook</a:t>
            </a:r>
          </a:p>
        </p:txBody>
      </p:sp>
      <p:sp>
        <p:nvSpPr>
          <p:cNvPr id="3" name="Content Placeholder 2">
            <a:extLst>
              <a:ext uri="{FF2B5EF4-FFF2-40B4-BE49-F238E27FC236}">
                <a16:creationId xmlns:a16="http://schemas.microsoft.com/office/drawing/2014/main" id="{D6A514F3-8996-036B-D0E6-39A2966B1B44}"/>
              </a:ext>
            </a:extLst>
          </p:cNvPr>
          <p:cNvSpPr>
            <a:spLocks noGrp="1"/>
          </p:cNvSpPr>
          <p:nvPr>
            <p:ph idx="1"/>
          </p:nvPr>
        </p:nvSpPr>
        <p:spPr>
          <a:xfrm>
            <a:off x="628650" y="1369219"/>
            <a:ext cx="7886700" cy="843039"/>
          </a:xfrm>
        </p:spPr>
        <p:txBody>
          <a:bodyPr>
            <a:normAutofit/>
          </a:bodyPr>
          <a:lstStyle/>
          <a:p>
            <a:r>
              <a:rPr lang="en-GB" sz="1600" dirty="0">
                <a:solidFill>
                  <a:schemeClr val="bg1"/>
                </a:solidFill>
              </a:rPr>
              <a:t>Click Add</a:t>
            </a:r>
          </a:p>
          <a:p>
            <a:r>
              <a:rPr lang="en-GB" sz="1600" dirty="0">
                <a:solidFill>
                  <a:schemeClr val="bg1"/>
                </a:solidFill>
              </a:rPr>
              <a:t>On the screen you can add content </a:t>
            </a:r>
          </a:p>
        </p:txBody>
      </p:sp>
      <p:sp>
        <p:nvSpPr>
          <p:cNvPr id="6" name="Slide Number Placeholder 5">
            <a:extLst>
              <a:ext uri="{FF2B5EF4-FFF2-40B4-BE49-F238E27FC236}">
                <a16:creationId xmlns:a16="http://schemas.microsoft.com/office/drawing/2014/main" id="{170B059A-16A2-BF7C-E5CF-410308975082}"/>
              </a:ext>
            </a:extLst>
          </p:cNvPr>
          <p:cNvSpPr>
            <a:spLocks noGrp="1"/>
          </p:cNvSpPr>
          <p:nvPr>
            <p:ph type="sldNum" sz="quarter" idx="4294967295"/>
          </p:nvPr>
        </p:nvSpPr>
        <p:spPr>
          <a:xfrm>
            <a:off x="0" y="0"/>
            <a:ext cx="0" cy="0"/>
          </a:xfrm>
        </p:spPr>
        <p:txBody>
          <a:bodyPr/>
          <a:lstStyle/>
          <a:p>
            <a:fld id="{D57F1E4F-1CFF-5643-939E-217C01CDF565}" type="slidenum">
              <a:rPr lang="en-US" smtClean="0"/>
              <a:pPr/>
              <a:t>42</a:t>
            </a:fld>
            <a:endParaRPr lang="en-US" dirty="0"/>
          </a:p>
        </p:txBody>
      </p:sp>
      <p:pic>
        <p:nvPicPr>
          <p:cNvPr id="8" name="Picture 7">
            <a:extLst>
              <a:ext uri="{FF2B5EF4-FFF2-40B4-BE49-F238E27FC236}">
                <a16:creationId xmlns:a16="http://schemas.microsoft.com/office/drawing/2014/main" id="{C2A510D2-131D-0438-3EC1-419E4310D1BD}"/>
              </a:ext>
            </a:extLst>
          </p:cNvPr>
          <p:cNvPicPr>
            <a:picLocks noChangeAspect="1"/>
          </p:cNvPicPr>
          <p:nvPr/>
        </p:nvPicPr>
        <p:blipFill>
          <a:blip r:embed="rId3"/>
          <a:stretch>
            <a:fillRect/>
          </a:stretch>
        </p:blipFill>
        <p:spPr>
          <a:xfrm>
            <a:off x="4746567" y="1777493"/>
            <a:ext cx="2181822" cy="2446955"/>
          </a:xfrm>
          <a:prstGeom prst="rect">
            <a:avLst/>
          </a:prstGeom>
          <a:ln>
            <a:solidFill>
              <a:schemeClr val="accent1"/>
            </a:solidFill>
          </a:ln>
        </p:spPr>
      </p:pic>
    </p:spTree>
    <p:extLst>
      <p:ext uri="{BB962C8B-B14F-4D97-AF65-F5344CB8AC3E}">
        <p14:creationId xmlns:p14="http://schemas.microsoft.com/office/powerpoint/2010/main" val="654479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D2B77-0548-C1F1-FCC1-86B2664978DC}"/>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Creating a Workbook</a:t>
            </a:r>
          </a:p>
        </p:txBody>
      </p:sp>
      <p:sp>
        <p:nvSpPr>
          <p:cNvPr id="3" name="Content Placeholder 2">
            <a:extLst>
              <a:ext uri="{FF2B5EF4-FFF2-40B4-BE49-F238E27FC236}">
                <a16:creationId xmlns:a16="http://schemas.microsoft.com/office/drawing/2014/main" id="{D6A514F3-8996-036B-D0E6-39A2966B1B44}"/>
              </a:ext>
            </a:extLst>
          </p:cNvPr>
          <p:cNvSpPr>
            <a:spLocks noGrp="1"/>
          </p:cNvSpPr>
          <p:nvPr>
            <p:ph idx="1"/>
          </p:nvPr>
        </p:nvSpPr>
        <p:spPr/>
        <p:txBody>
          <a:bodyPr>
            <a:normAutofit/>
          </a:bodyPr>
          <a:lstStyle/>
          <a:p>
            <a:r>
              <a:rPr lang="en-GB" sz="1600" dirty="0">
                <a:solidFill>
                  <a:schemeClr val="bg1"/>
                </a:solidFill>
              </a:rPr>
              <a:t>You can use KQL queries from the Insights to reproduce a similar set of graphs</a:t>
            </a:r>
          </a:p>
        </p:txBody>
      </p:sp>
      <p:sp>
        <p:nvSpPr>
          <p:cNvPr id="6" name="Slide Number Placeholder 5">
            <a:extLst>
              <a:ext uri="{FF2B5EF4-FFF2-40B4-BE49-F238E27FC236}">
                <a16:creationId xmlns:a16="http://schemas.microsoft.com/office/drawing/2014/main" id="{170B059A-16A2-BF7C-E5CF-410308975082}"/>
              </a:ext>
            </a:extLst>
          </p:cNvPr>
          <p:cNvSpPr>
            <a:spLocks noGrp="1"/>
          </p:cNvSpPr>
          <p:nvPr>
            <p:ph type="sldNum" sz="quarter" idx="4294967295"/>
          </p:nvPr>
        </p:nvSpPr>
        <p:spPr>
          <a:xfrm>
            <a:off x="0" y="0"/>
            <a:ext cx="0" cy="0"/>
          </a:xfrm>
        </p:spPr>
        <p:txBody>
          <a:bodyPr/>
          <a:lstStyle/>
          <a:p>
            <a:fld id="{D57F1E4F-1CFF-5643-939E-217C01CDF565}" type="slidenum">
              <a:rPr lang="en-US" smtClean="0"/>
              <a:pPr/>
              <a:t>43</a:t>
            </a:fld>
            <a:endParaRPr lang="en-US" dirty="0"/>
          </a:p>
        </p:txBody>
      </p:sp>
      <p:pic>
        <p:nvPicPr>
          <p:cNvPr id="5" name="Picture 4">
            <a:extLst>
              <a:ext uri="{FF2B5EF4-FFF2-40B4-BE49-F238E27FC236}">
                <a16:creationId xmlns:a16="http://schemas.microsoft.com/office/drawing/2014/main" id="{0BA241D7-8AF4-A7B8-7F4B-3DDFC03B5738}"/>
              </a:ext>
            </a:extLst>
          </p:cNvPr>
          <p:cNvPicPr>
            <a:picLocks noChangeAspect="1"/>
          </p:cNvPicPr>
          <p:nvPr/>
        </p:nvPicPr>
        <p:blipFill>
          <a:blip r:embed="rId2"/>
          <a:stretch>
            <a:fillRect/>
          </a:stretch>
        </p:blipFill>
        <p:spPr>
          <a:xfrm>
            <a:off x="628650" y="2055225"/>
            <a:ext cx="6249628" cy="2688269"/>
          </a:xfrm>
          <a:prstGeom prst="rect">
            <a:avLst/>
          </a:prstGeom>
          <a:ln>
            <a:solidFill>
              <a:schemeClr val="accent1"/>
            </a:solidFill>
          </a:ln>
        </p:spPr>
      </p:pic>
    </p:spTree>
    <p:extLst>
      <p:ext uri="{BB962C8B-B14F-4D97-AF65-F5344CB8AC3E}">
        <p14:creationId xmlns:p14="http://schemas.microsoft.com/office/powerpoint/2010/main" val="356829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D2B77-0548-C1F1-FCC1-86B2664978DC}"/>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Creating a Workbooks</a:t>
            </a:r>
          </a:p>
        </p:txBody>
      </p:sp>
      <p:sp>
        <p:nvSpPr>
          <p:cNvPr id="3" name="Content Placeholder 2">
            <a:extLst>
              <a:ext uri="{FF2B5EF4-FFF2-40B4-BE49-F238E27FC236}">
                <a16:creationId xmlns:a16="http://schemas.microsoft.com/office/drawing/2014/main" id="{D6A514F3-8996-036B-D0E6-39A2966B1B44}"/>
              </a:ext>
            </a:extLst>
          </p:cNvPr>
          <p:cNvSpPr>
            <a:spLocks noGrp="1"/>
          </p:cNvSpPr>
          <p:nvPr>
            <p:ph idx="1"/>
          </p:nvPr>
        </p:nvSpPr>
        <p:spPr/>
        <p:txBody>
          <a:bodyPr>
            <a:normAutofit/>
          </a:bodyPr>
          <a:lstStyle/>
          <a:p>
            <a:r>
              <a:rPr lang="en-GB" sz="1600" dirty="0">
                <a:solidFill>
                  <a:schemeClr val="bg1"/>
                </a:solidFill>
              </a:rPr>
              <a:t>You can use KQL queries from the Insights to reproduce a similar set of graphs</a:t>
            </a:r>
          </a:p>
        </p:txBody>
      </p:sp>
      <p:sp>
        <p:nvSpPr>
          <p:cNvPr id="6" name="Slide Number Placeholder 5">
            <a:extLst>
              <a:ext uri="{FF2B5EF4-FFF2-40B4-BE49-F238E27FC236}">
                <a16:creationId xmlns:a16="http://schemas.microsoft.com/office/drawing/2014/main" id="{170B059A-16A2-BF7C-E5CF-410308975082}"/>
              </a:ext>
            </a:extLst>
          </p:cNvPr>
          <p:cNvSpPr>
            <a:spLocks noGrp="1"/>
          </p:cNvSpPr>
          <p:nvPr>
            <p:ph type="sldNum" sz="quarter" idx="4294967295"/>
          </p:nvPr>
        </p:nvSpPr>
        <p:spPr>
          <a:xfrm>
            <a:off x="0" y="0"/>
            <a:ext cx="0" cy="0"/>
          </a:xfrm>
        </p:spPr>
        <p:txBody>
          <a:bodyPr/>
          <a:lstStyle/>
          <a:p>
            <a:fld id="{D57F1E4F-1CFF-5643-939E-217C01CDF565}" type="slidenum">
              <a:rPr lang="en-US" smtClean="0"/>
              <a:pPr/>
              <a:t>44</a:t>
            </a:fld>
            <a:endParaRPr lang="en-US" dirty="0"/>
          </a:p>
        </p:txBody>
      </p:sp>
      <p:pic>
        <p:nvPicPr>
          <p:cNvPr id="7" name="Picture 6">
            <a:extLst>
              <a:ext uri="{FF2B5EF4-FFF2-40B4-BE49-F238E27FC236}">
                <a16:creationId xmlns:a16="http://schemas.microsoft.com/office/drawing/2014/main" id="{744C94B9-6148-6F1B-6C57-D8625E87D138}"/>
              </a:ext>
            </a:extLst>
          </p:cNvPr>
          <p:cNvPicPr>
            <a:picLocks noChangeAspect="1"/>
          </p:cNvPicPr>
          <p:nvPr/>
        </p:nvPicPr>
        <p:blipFill>
          <a:blip r:embed="rId2"/>
          <a:stretch>
            <a:fillRect/>
          </a:stretch>
        </p:blipFill>
        <p:spPr>
          <a:xfrm>
            <a:off x="1698844" y="1881908"/>
            <a:ext cx="6511091" cy="3009844"/>
          </a:xfrm>
          <a:prstGeom prst="rect">
            <a:avLst/>
          </a:prstGeom>
        </p:spPr>
      </p:pic>
    </p:spTree>
    <p:extLst>
      <p:ext uri="{BB962C8B-B14F-4D97-AF65-F5344CB8AC3E}">
        <p14:creationId xmlns:p14="http://schemas.microsoft.com/office/powerpoint/2010/main" val="59477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D2B77-0548-C1F1-FCC1-86B2664978DC}"/>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Creating a Workbooks</a:t>
            </a:r>
          </a:p>
        </p:txBody>
      </p:sp>
      <p:sp>
        <p:nvSpPr>
          <p:cNvPr id="3" name="Content Placeholder 2">
            <a:extLst>
              <a:ext uri="{FF2B5EF4-FFF2-40B4-BE49-F238E27FC236}">
                <a16:creationId xmlns:a16="http://schemas.microsoft.com/office/drawing/2014/main" id="{D6A514F3-8996-036B-D0E6-39A2966B1B44}"/>
              </a:ext>
            </a:extLst>
          </p:cNvPr>
          <p:cNvSpPr>
            <a:spLocks noGrp="1"/>
          </p:cNvSpPr>
          <p:nvPr>
            <p:ph idx="1"/>
          </p:nvPr>
        </p:nvSpPr>
        <p:spPr/>
        <p:txBody>
          <a:bodyPr>
            <a:normAutofit/>
          </a:bodyPr>
          <a:lstStyle/>
          <a:p>
            <a:r>
              <a:rPr lang="en-GB" sz="1600" dirty="0">
                <a:solidFill>
                  <a:schemeClr val="bg1"/>
                </a:solidFill>
              </a:rPr>
              <a:t>We can also use the standard metrics, just like in the dashboards</a:t>
            </a:r>
          </a:p>
        </p:txBody>
      </p:sp>
      <p:sp>
        <p:nvSpPr>
          <p:cNvPr id="6" name="Slide Number Placeholder 5">
            <a:extLst>
              <a:ext uri="{FF2B5EF4-FFF2-40B4-BE49-F238E27FC236}">
                <a16:creationId xmlns:a16="http://schemas.microsoft.com/office/drawing/2014/main" id="{170B059A-16A2-BF7C-E5CF-410308975082}"/>
              </a:ext>
            </a:extLst>
          </p:cNvPr>
          <p:cNvSpPr>
            <a:spLocks noGrp="1"/>
          </p:cNvSpPr>
          <p:nvPr>
            <p:ph type="sldNum" sz="quarter" idx="4294967295"/>
          </p:nvPr>
        </p:nvSpPr>
        <p:spPr>
          <a:xfrm>
            <a:off x="0" y="0"/>
            <a:ext cx="0" cy="0"/>
          </a:xfrm>
        </p:spPr>
        <p:txBody>
          <a:bodyPr/>
          <a:lstStyle/>
          <a:p>
            <a:fld id="{D57F1E4F-1CFF-5643-939E-217C01CDF565}" type="slidenum">
              <a:rPr lang="en-US" smtClean="0"/>
              <a:pPr/>
              <a:t>45</a:t>
            </a:fld>
            <a:endParaRPr lang="en-US" dirty="0"/>
          </a:p>
        </p:txBody>
      </p:sp>
      <p:pic>
        <p:nvPicPr>
          <p:cNvPr id="9" name="Picture 8">
            <a:extLst>
              <a:ext uri="{FF2B5EF4-FFF2-40B4-BE49-F238E27FC236}">
                <a16:creationId xmlns:a16="http://schemas.microsoft.com/office/drawing/2014/main" id="{B342F4BD-25BC-A49F-1625-F218C8256065}"/>
              </a:ext>
            </a:extLst>
          </p:cNvPr>
          <p:cNvPicPr>
            <a:picLocks noChangeAspect="1"/>
          </p:cNvPicPr>
          <p:nvPr/>
        </p:nvPicPr>
        <p:blipFill>
          <a:blip r:embed="rId2"/>
          <a:stretch>
            <a:fillRect/>
          </a:stretch>
        </p:blipFill>
        <p:spPr>
          <a:xfrm>
            <a:off x="628650" y="2066176"/>
            <a:ext cx="7123291" cy="1869589"/>
          </a:xfrm>
          <a:prstGeom prst="rect">
            <a:avLst/>
          </a:prstGeom>
          <a:ln>
            <a:solidFill>
              <a:schemeClr val="accent1"/>
            </a:solidFill>
          </a:ln>
        </p:spPr>
      </p:pic>
    </p:spTree>
    <p:extLst>
      <p:ext uri="{BB962C8B-B14F-4D97-AF65-F5344CB8AC3E}">
        <p14:creationId xmlns:p14="http://schemas.microsoft.com/office/powerpoint/2010/main" val="2571025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D9A5-5D00-FF1A-F265-B2084C84FB97}"/>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Workbook Location</a:t>
            </a:r>
          </a:p>
        </p:txBody>
      </p:sp>
      <p:sp>
        <p:nvSpPr>
          <p:cNvPr id="3" name="Content Placeholder 2">
            <a:extLst>
              <a:ext uri="{FF2B5EF4-FFF2-40B4-BE49-F238E27FC236}">
                <a16:creationId xmlns:a16="http://schemas.microsoft.com/office/drawing/2014/main" id="{8E14CDB3-2EAD-050D-A935-0F5733F87726}"/>
              </a:ext>
            </a:extLst>
          </p:cNvPr>
          <p:cNvSpPr>
            <a:spLocks noGrp="1"/>
          </p:cNvSpPr>
          <p:nvPr>
            <p:ph idx="1"/>
          </p:nvPr>
        </p:nvSpPr>
        <p:spPr>
          <a:xfrm>
            <a:off x="628650" y="1369219"/>
            <a:ext cx="7886700" cy="1919671"/>
          </a:xfrm>
        </p:spPr>
        <p:txBody>
          <a:bodyPr>
            <a:normAutofit/>
          </a:bodyPr>
          <a:lstStyle/>
          <a:p>
            <a:r>
              <a:rPr lang="en-GB" sz="1600" dirty="0">
                <a:solidFill>
                  <a:schemeClr val="bg1"/>
                </a:solidFill>
              </a:rPr>
              <a:t>A workbook belongs to the place that you created it from.</a:t>
            </a:r>
          </a:p>
          <a:p>
            <a:br>
              <a:rPr lang="en-GB" sz="1600" dirty="0">
                <a:solidFill>
                  <a:schemeClr val="bg1"/>
                </a:solidFill>
              </a:rPr>
            </a:br>
            <a:r>
              <a:rPr lang="en-GB" sz="1600" dirty="0">
                <a:solidFill>
                  <a:schemeClr val="bg1"/>
                </a:solidFill>
              </a:rPr>
              <a:t>This does make it difficult to catalogue and find them</a:t>
            </a:r>
            <a:br>
              <a:rPr lang="en-GB" sz="1600" dirty="0">
                <a:solidFill>
                  <a:schemeClr val="bg1"/>
                </a:solidFill>
              </a:rPr>
            </a:br>
            <a:endParaRPr lang="en-GB" sz="1600" dirty="0">
              <a:solidFill>
                <a:schemeClr val="bg1"/>
              </a:solidFill>
            </a:endParaRPr>
          </a:p>
          <a:p>
            <a:r>
              <a:rPr lang="en-GB" sz="1600" dirty="0">
                <a:solidFill>
                  <a:schemeClr val="bg1"/>
                </a:solidFill>
              </a:rPr>
              <a:t>Doesn't seem possible to change the “owner” without downloading the </a:t>
            </a:r>
            <a:r>
              <a:rPr lang="en-GB" sz="1600" dirty="0" err="1">
                <a:solidFill>
                  <a:schemeClr val="bg1"/>
                </a:solidFill>
              </a:rPr>
              <a:t>json</a:t>
            </a:r>
            <a:r>
              <a:rPr lang="en-GB" sz="1600" dirty="0">
                <a:solidFill>
                  <a:schemeClr val="bg1"/>
                </a:solidFill>
              </a:rPr>
              <a:t>, editing and creating a new workbook using the edited </a:t>
            </a:r>
            <a:r>
              <a:rPr lang="en-GB" sz="1600" dirty="0" err="1">
                <a:solidFill>
                  <a:schemeClr val="bg1"/>
                </a:solidFill>
              </a:rPr>
              <a:t>json</a:t>
            </a:r>
            <a:endParaRPr lang="en-GB" sz="1600" dirty="0">
              <a:solidFill>
                <a:schemeClr val="bg1"/>
              </a:solidFill>
            </a:endParaRPr>
          </a:p>
        </p:txBody>
      </p:sp>
      <p:sp>
        <p:nvSpPr>
          <p:cNvPr id="6" name="Slide Number Placeholder 5">
            <a:extLst>
              <a:ext uri="{FF2B5EF4-FFF2-40B4-BE49-F238E27FC236}">
                <a16:creationId xmlns:a16="http://schemas.microsoft.com/office/drawing/2014/main" id="{D19C035D-F907-B7E2-96DE-D97BE05FB16C}"/>
              </a:ext>
            </a:extLst>
          </p:cNvPr>
          <p:cNvSpPr>
            <a:spLocks noGrp="1"/>
          </p:cNvSpPr>
          <p:nvPr>
            <p:ph type="sldNum" sz="quarter" idx="4294967295"/>
          </p:nvPr>
        </p:nvSpPr>
        <p:spPr>
          <a:xfrm>
            <a:off x="0" y="0"/>
            <a:ext cx="0" cy="0"/>
          </a:xfrm>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913056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9B3D-C939-37ED-5ACB-26DB50EA8332}"/>
              </a:ext>
            </a:extLst>
          </p:cNvPr>
          <p:cNvSpPr>
            <a:spLocks noGrp="1"/>
          </p:cNvSpPr>
          <p:nvPr>
            <p:ph type="title"/>
          </p:nvPr>
        </p:nvSpPr>
        <p:spPr/>
        <p:txBody>
          <a:bodyPr>
            <a:noAutofit/>
          </a:bodyPr>
          <a:lstStyle/>
          <a:p>
            <a:r>
              <a:rPr lang="en-GB" sz="3200" dirty="0" err="1">
                <a:solidFill>
                  <a:schemeClr val="accent2"/>
                </a:solidFill>
                <a:latin typeface="Segoe UI Black" panose="020B0A02040204020203" pitchFamily="34" charset="0"/>
                <a:ea typeface="Segoe UI Black" panose="020B0A02040204020203" pitchFamily="34" charset="0"/>
              </a:rPr>
              <a:t>WorkBooks</a:t>
            </a:r>
            <a:r>
              <a:rPr lang="en-GB" sz="3200" dirty="0">
                <a:solidFill>
                  <a:schemeClr val="accent2"/>
                </a:solidFill>
                <a:latin typeface="Segoe UI Black" panose="020B0A02040204020203" pitchFamily="34" charset="0"/>
                <a:ea typeface="Segoe UI Black" panose="020B0A02040204020203" pitchFamily="34" charset="0"/>
              </a:rPr>
              <a:t>	</a:t>
            </a:r>
          </a:p>
        </p:txBody>
      </p:sp>
      <p:sp>
        <p:nvSpPr>
          <p:cNvPr id="3" name="Content Placeholder 2">
            <a:extLst>
              <a:ext uri="{FF2B5EF4-FFF2-40B4-BE49-F238E27FC236}">
                <a16:creationId xmlns:a16="http://schemas.microsoft.com/office/drawing/2014/main" id="{62195E6B-AEE8-09F5-6FF3-D2ADA5033B74}"/>
              </a:ext>
            </a:extLst>
          </p:cNvPr>
          <p:cNvSpPr>
            <a:spLocks noGrp="1"/>
          </p:cNvSpPr>
          <p:nvPr>
            <p:ph idx="1"/>
          </p:nvPr>
        </p:nvSpPr>
        <p:spPr>
          <a:xfrm>
            <a:off x="803217" y="1413464"/>
            <a:ext cx="7886700" cy="1344484"/>
          </a:xfrm>
        </p:spPr>
        <p:txBody>
          <a:bodyPr>
            <a:normAutofit/>
          </a:bodyPr>
          <a:lstStyle/>
          <a:p>
            <a:r>
              <a:rPr lang="en-GB" sz="1600" dirty="0">
                <a:solidFill>
                  <a:schemeClr val="bg1"/>
                </a:solidFill>
              </a:rPr>
              <a:t>Summary </a:t>
            </a:r>
          </a:p>
          <a:p>
            <a:r>
              <a:rPr lang="en-GB" sz="1600" dirty="0">
                <a:solidFill>
                  <a:schemeClr val="bg1"/>
                </a:solidFill>
              </a:rPr>
              <a:t>These allow us to create charts and graphs using data from a log analytics workspace.</a:t>
            </a:r>
          </a:p>
          <a:p>
            <a:r>
              <a:rPr lang="en-GB" sz="1600" dirty="0">
                <a:solidFill>
                  <a:schemeClr val="bg1"/>
                </a:solidFill>
              </a:rPr>
              <a:t>They provide more options than the original dashboards</a:t>
            </a:r>
          </a:p>
          <a:p>
            <a:pPr marL="0" indent="0">
              <a:buNone/>
            </a:pPr>
            <a:endParaRPr lang="en-GB" sz="1600" dirty="0">
              <a:solidFill>
                <a:schemeClr val="bg1"/>
              </a:solidFill>
            </a:endParaRPr>
          </a:p>
          <a:p>
            <a:endParaRPr lang="en-GB" sz="1600" dirty="0">
              <a:solidFill>
                <a:schemeClr val="bg1"/>
              </a:solidFill>
            </a:endParaRPr>
          </a:p>
        </p:txBody>
      </p:sp>
    </p:spTree>
    <p:extLst>
      <p:ext uri="{BB962C8B-B14F-4D97-AF65-F5344CB8AC3E}">
        <p14:creationId xmlns:p14="http://schemas.microsoft.com/office/powerpoint/2010/main" val="937419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AD38-0921-E674-C694-F27F1F760505}"/>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Database watcher (preview)</a:t>
            </a:r>
          </a:p>
        </p:txBody>
      </p:sp>
      <p:sp>
        <p:nvSpPr>
          <p:cNvPr id="3" name="Content Placeholder 2">
            <a:extLst>
              <a:ext uri="{FF2B5EF4-FFF2-40B4-BE49-F238E27FC236}">
                <a16:creationId xmlns:a16="http://schemas.microsoft.com/office/drawing/2014/main" id="{3710359C-3FD4-7D00-6BE4-E4DBED7B0789}"/>
              </a:ext>
            </a:extLst>
          </p:cNvPr>
          <p:cNvSpPr>
            <a:spLocks noGrp="1"/>
          </p:cNvSpPr>
          <p:nvPr>
            <p:ph idx="1"/>
          </p:nvPr>
        </p:nvSpPr>
        <p:spPr/>
        <p:txBody>
          <a:bodyPr>
            <a:normAutofit/>
          </a:bodyPr>
          <a:lstStyle/>
          <a:p>
            <a:r>
              <a:rPr lang="en-US" sz="1600" dirty="0">
                <a:solidFill>
                  <a:schemeClr val="bg1"/>
                </a:solidFill>
              </a:rPr>
              <a:t>Database Watcher is supposed to be the product to use but it is still limited. This is also Preview (in some places)</a:t>
            </a:r>
          </a:p>
          <a:p>
            <a:r>
              <a:rPr lang="en-US" sz="1600" dirty="0">
                <a:solidFill>
                  <a:schemeClr val="bg1"/>
                </a:solidFill>
              </a:rPr>
              <a:t>Looks like Microsoft’s attempt to compete with  3</a:t>
            </a:r>
            <a:r>
              <a:rPr lang="en-US" sz="1600" baseline="30000" dirty="0">
                <a:solidFill>
                  <a:schemeClr val="bg1"/>
                </a:solidFill>
              </a:rPr>
              <a:t>rd</a:t>
            </a:r>
            <a:r>
              <a:rPr lang="en-US" sz="1600" dirty="0">
                <a:solidFill>
                  <a:schemeClr val="bg1"/>
                </a:solidFill>
              </a:rPr>
              <a:t> party monitoring tools but it lacks many features. Alerting has only recently been added and is a cost option</a:t>
            </a:r>
          </a:p>
          <a:p>
            <a:r>
              <a:rPr lang="en-US" sz="1600" dirty="0">
                <a:solidFill>
                  <a:schemeClr val="bg1"/>
                </a:solidFill>
              </a:rPr>
              <a:t>I’ve tried several times to get it to work, it seems very hit and miss if it will start displaying data or not</a:t>
            </a:r>
          </a:p>
          <a:p>
            <a:endParaRPr lang="en-GB" sz="1600" dirty="0">
              <a:solidFill>
                <a:schemeClr val="bg1"/>
              </a:solidFill>
            </a:endParaRPr>
          </a:p>
        </p:txBody>
      </p:sp>
      <p:sp>
        <p:nvSpPr>
          <p:cNvPr id="6" name="Slide Number Placeholder 5">
            <a:extLst>
              <a:ext uri="{FF2B5EF4-FFF2-40B4-BE49-F238E27FC236}">
                <a16:creationId xmlns:a16="http://schemas.microsoft.com/office/drawing/2014/main" id="{0BB7DFCF-D864-4F85-8765-D57FC3A00B67}"/>
              </a:ext>
            </a:extLst>
          </p:cNvPr>
          <p:cNvSpPr>
            <a:spLocks noGrp="1"/>
          </p:cNvSpPr>
          <p:nvPr>
            <p:ph type="sldNum" sz="quarter" idx="4294967295"/>
          </p:nvPr>
        </p:nvSpPr>
        <p:spPr>
          <a:xfrm>
            <a:off x="0" y="0"/>
            <a:ext cx="0" cy="0"/>
          </a:xfrm>
        </p:spPr>
        <p:txBody>
          <a:bodyPr/>
          <a:lstStyle/>
          <a:p>
            <a:fld id="{D57F1E4F-1CFF-5643-939E-217C01CDF565}" type="slidenum">
              <a:rPr lang="en-US" smtClean="0"/>
              <a:pPr/>
              <a:t>48</a:t>
            </a:fld>
            <a:endParaRPr lang="en-US" dirty="0"/>
          </a:p>
        </p:txBody>
      </p:sp>
      <p:pic>
        <p:nvPicPr>
          <p:cNvPr id="7" name="Picture 6">
            <a:extLst>
              <a:ext uri="{FF2B5EF4-FFF2-40B4-BE49-F238E27FC236}">
                <a16:creationId xmlns:a16="http://schemas.microsoft.com/office/drawing/2014/main" id="{E8F92059-3234-55B1-F647-FD48C29601E9}"/>
              </a:ext>
            </a:extLst>
          </p:cNvPr>
          <p:cNvPicPr>
            <a:picLocks noChangeAspect="1"/>
          </p:cNvPicPr>
          <p:nvPr/>
        </p:nvPicPr>
        <p:blipFill>
          <a:blip r:embed="rId3"/>
          <a:stretch>
            <a:fillRect/>
          </a:stretch>
        </p:blipFill>
        <p:spPr>
          <a:xfrm>
            <a:off x="311379" y="2963185"/>
            <a:ext cx="3694177" cy="2173991"/>
          </a:xfrm>
          <a:prstGeom prst="rect">
            <a:avLst/>
          </a:prstGeom>
          <a:ln>
            <a:solidFill>
              <a:schemeClr val="accent1"/>
            </a:solidFill>
          </a:ln>
        </p:spPr>
      </p:pic>
      <p:pic>
        <p:nvPicPr>
          <p:cNvPr id="10" name="Picture 9">
            <a:extLst>
              <a:ext uri="{FF2B5EF4-FFF2-40B4-BE49-F238E27FC236}">
                <a16:creationId xmlns:a16="http://schemas.microsoft.com/office/drawing/2014/main" id="{EA463B81-9853-25C6-CAD5-9B28C285E6D6}"/>
              </a:ext>
            </a:extLst>
          </p:cNvPr>
          <p:cNvPicPr>
            <a:picLocks noChangeAspect="1"/>
          </p:cNvPicPr>
          <p:nvPr/>
        </p:nvPicPr>
        <p:blipFill>
          <a:blip r:embed="rId4"/>
          <a:stretch>
            <a:fillRect/>
          </a:stretch>
        </p:blipFill>
        <p:spPr>
          <a:xfrm>
            <a:off x="4210615" y="2763738"/>
            <a:ext cx="4622006" cy="2379762"/>
          </a:xfrm>
          <a:prstGeom prst="rect">
            <a:avLst/>
          </a:prstGeom>
          <a:ln>
            <a:solidFill>
              <a:schemeClr val="accent1"/>
            </a:solidFill>
          </a:ln>
        </p:spPr>
      </p:pic>
    </p:spTree>
    <p:extLst>
      <p:ext uri="{BB962C8B-B14F-4D97-AF65-F5344CB8AC3E}">
        <p14:creationId xmlns:p14="http://schemas.microsoft.com/office/powerpoint/2010/main" val="1753836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CD41-DFE7-A827-A93E-C787DA265ACC}"/>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Azure Data Explorer cluster</a:t>
            </a:r>
          </a:p>
        </p:txBody>
      </p:sp>
      <p:sp>
        <p:nvSpPr>
          <p:cNvPr id="3" name="Content Placeholder 2">
            <a:extLst>
              <a:ext uri="{FF2B5EF4-FFF2-40B4-BE49-F238E27FC236}">
                <a16:creationId xmlns:a16="http://schemas.microsoft.com/office/drawing/2014/main" id="{9FCFFF2A-BC63-1EFF-1B8E-5188E107A816}"/>
              </a:ext>
            </a:extLst>
          </p:cNvPr>
          <p:cNvSpPr>
            <a:spLocks noGrp="1"/>
          </p:cNvSpPr>
          <p:nvPr>
            <p:ph idx="1"/>
          </p:nvPr>
        </p:nvSpPr>
        <p:spPr/>
        <p:txBody>
          <a:bodyPr/>
          <a:lstStyle/>
          <a:p>
            <a:endParaRPr lang="en-GB"/>
          </a:p>
        </p:txBody>
      </p:sp>
      <p:pic>
        <p:nvPicPr>
          <p:cNvPr id="8" name="Picture 7">
            <a:extLst>
              <a:ext uri="{FF2B5EF4-FFF2-40B4-BE49-F238E27FC236}">
                <a16:creationId xmlns:a16="http://schemas.microsoft.com/office/drawing/2014/main" id="{CB23F7BB-9A73-CF34-4D58-A76FDEE314D2}"/>
              </a:ext>
            </a:extLst>
          </p:cNvPr>
          <p:cNvPicPr>
            <a:picLocks noChangeAspect="1"/>
          </p:cNvPicPr>
          <p:nvPr/>
        </p:nvPicPr>
        <p:blipFill>
          <a:blip r:embed="rId3"/>
          <a:stretch>
            <a:fillRect/>
          </a:stretch>
        </p:blipFill>
        <p:spPr>
          <a:xfrm>
            <a:off x="803217" y="1652096"/>
            <a:ext cx="7003811" cy="2351929"/>
          </a:xfrm>
          <a:prstGeom prst="rect">
            <a:avLst/>
          </a:prstGeom>
          <a:ln>
            <a:solidFill>
              <a:schemeClr val="accent1"/>
            </a:solidFill>
          </a:ln>
        </p:spPr>
      </p:pic>
    </p:spTree>
    <p:extLst>
      <p:ext uri="{BB962C8B-B14F-4D97-AF65-F5344CB8AC3E}">
        <p14:creationId xmlns:p14="http://schemas.microsoft.com/office/powerpoint/2010/main" val="3105065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9BB501-E81E-B317-629D-B2D5B94D978F}"/>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443884D-A9DB-620B-DF2C-319FE1390ED8}"/>
              </a:ext>
            </a:extLst>
          </p:cNvPr>
          <p:cNvSpPr>
            <a:spLocks noGrp="1"/>
          </p:cNvSpPr>
          <p:nvPr>
            <p:ph idx="1"/>
          </p:nvPr>
        </p:nvSpPr>
        <p:spPr>
          <a:xfrm>
            <a:off x="803217" y="1381103"/>
            <a:ext cx="7886700" cy="3263504"/>
          </a:xfrm>
        </p:spPr>
        <p:txBody>
          <a:bodyPr>
            <a:normAutofit lnSpcReduction="10000"/>
          </a:bodyPr>
          <a:lstStyle/>
          <a:p>
            <a:r>
              <a:rPr lang="en-US" sz="1600" dirty="0">
                <a:solidFill>
                  <a:schemeClr val="bg1"/>
                </a:solidFill>
                <a:latin typeface="Segoe UI" panose="020B0502040204020203" pitchFamily="34" charset="0"/>
                <a:cs typeface="Segoe UI" panose="020B0502040204020203" pitchFamily="34" charset="0"/>
              </a:rPr>
              <a:t>Auditing - What we’ve lost in Azure SQL compared to SQL Server</a:t>
            </a:r>
          </a:p>
          <a:p>
            <a:r>
              <a:rPr lang="en-US" sz="1600" dirty="0">
                <a:solidFill>
                  <a:schemeClr val="bg1"/>
                </a:solidFill>
                <a:latin typeface="Segoe UI" panose="020B0502040204020203" pitchFamily="34" charset="0"/>
                <a:cs typeface="Segoe UI" panose="020B0502040204020203" pitchFamily="34" charset="0"/>
              </a:rPr>
              <a:t>What’s in Azure SQL by Default</a:t>
            </a:r>
          </a:p>
          <a:p>
            <a:r>
              <a:rPr lang="en-US" sz="1600" dirty="0">
                <a:solidFill>
                  <a:schemeClr val="bg1"/>
                </a:solidFill>
                <a:latin typeface="Segoe UI" panose="020B0502040204020203" pitchFamily="34" charset="0"/>
                <a:cs typeface="Segoe UI" panose="020B0502040204020203" pitchFamily="34" charset="0"/>
              </a:rPr>
              <a:t>Configure auditing in Azure SQL Database</a:t>
            </a:r>
          </a:p>
          <a:p>
            <a:r>
              <a:rPr lang="en-US" sz="1600" dirty="0">
                <a:solidFill>
                  <a:schemeClr val="bg1"/>
                </a:solidFill>
                <a:latin typeface="Segoe UI" panose="020B0502040204020203" pitchFamily="34" charset="0"/>
                <a:cs typeface="Segoe UI" panose="020B0502040204020203" pitchFamily="34" charset="0"/>
              </a:rPr>
              <a:t>Diagnostics options</a:t>
            </a:r>
          </a:p>
          <a:p>
            <a:r>
              <a:rPr lang="en-US" sz="1600" dirty="0">
                <a:solidFill>
                  <a:schemeClr val="bg1"/>
                </a:solidFill>
                <a:latin typeface="Segoe UI" panose="020B0502040204020203" pitchFamily="34" charset="0"/>
                <a:cs typeface="Segoe UI" panose="020B0502040204020203" pitchFamily="34" charset="0"/>
              </a:rPr>
              <a:t>Viewing the data in Azure Analytics</a:t>
            </a:r>
          </a:p>
          <a:p>
            <a:r>
              <a:rPr lang="en-US" sz="1600" dirty="0">
                <a:solidFill>
                  <a:schemeClr val="bg1"/>
                </a:solidFill>
                <a:latin typeface="Segoe UI" panose="020B0502040204020203" pitchFamily="34" charset="0"/>
                <a:cs typeface="Segoe UI" panose="020B0502040204020203" pitchFamily="34" charset="0"/>
              </a:rPr>
              <a:t>Introduction to the Kusto Query Language</a:t>
            </a:r>
          </a:p>
          <a:p>
            <a:r>
              <a:rPr lang="en-US" sz="1600" dirty="0">
                <a:solidFill>
                  <a:schemeClr val="bg1"/>
                </a:solidFill>
                <a:latin typeface="Segoe UI" panose="020B0502040204020203" pitchFamily="34" charset="0"/>
                <a:cs typeface="Segoe UI" panose="020B0502040204020203" pitchFamily="34" charset="0"/>
              </a:rPr>
              <a:t>Azure SQL Analytics to monitor performance (still in Preview after 4 years)</a:t>
            </a:r>
          </a:p>
          <a:p>
            <a:r>
              <a:rPr lang="en-US" sz="1600" dirty="0">
                <a:solidFill>
                  <a:schemeClr val="bg1"/>
                </a:solidFill>
                <a:latin typeface="Segoe UI" panose="020B0502040204020203" pitchFamily="34" charset="0"/>
                <a:cs typeface="Segoe UI" panose="020B0502040204020203" pitchFamily="34" charset="0"/>
              </a:rPr>
              <a:t>Azure SQL Security Insights</a:t>
            </a:r>
          </a:p>
          <a:p>
            <a:r>
              <a:rPr lang="en-US" sz="1600" dirty="0">
                <a:solidFill>
                  <a:schemeClr val="bg1"/>
                </a:solidFill>
                <a:latin typeface="Segoe UI" panose="020B0502040204020203" pitchFamily="34" charset="0"/>
                <a:cs typeface="Segoe UI" panose="020B0502040204020203" pitchFamily="34" charset="0"/>
              </a:rPr>
              <a:t>Azure  Monitor (SQL was in Preview after 4 years – now removed)</a:t>
            </a:r>
          </a:p>
          <a:p>
            <a:r>
              <a:rPr lang="en-US" sz="1600" dirty="0">
                <a:solidFill>
                  <a:schemeClr val="bg1"/>
                </a:solidFill>
              </a:rPr>
              <a:t>Azure Workbooks</a:t>
            </a:r>
            <a:endParaRPr lang="en-US" sz="1600" dirty="0">
              <a:solidFill>
                <a:schemeClr val="bg1"/>
              </a:solidFill>
              <a:latin typeface="Segoe UI" panose="020B0502040204020203" pitchFamily="34" charset="0"/>
              <a:cs typeface="Segoe UI" panose="020B0502040204020203" pitchFamily="34" charset="0"/>
            </a:endParaRPr>
          </a:p>
          <a:p>
            <a:r>
              <a:rPr lang="en-US" sz="1600" dirty="0">
                <a:solidFill>
                  <a:schemeClr val="bg1"/>
                </a:solidFill>
                <a:latin typeface="Segoe UI" panose="020B0502040204020203" pitchFamily="34" charset="0"/>
                <a:cs typeface="Segoe UI" panose="020B0502040204020203" pitchFamily="34" charset="0"/>
              </a:rPr>
              <a:t>Database Watcher (guess what – it’s in preview)</a:t>
            </a:r>
          </a:p>
          <a:p>
            <a:endParaRPr lang="en-GB" dirty="0">
              <a:solidFill>
                <a:schemeClr val="bg1"/>
              </a:solidFill>
            </a:endParaRPr>
          </a:p>
        </p:txBody>
      </p:sp>
      <p:sp>
        <p:nvSpPr>
          <p:cNvPr id="6" name="Slide Number Placeholder 5">
            <a:extLst>
              <a:ext uri="{FF2B5EF4-FFF2-40B4-BE49-F238E27FC236}">
                <a16:creationId xmlns:a16="http://schemas.microsoft.com/office/drawing/2014/main" id="{1A4FEBEE-FB7B-8743-960C-7DC87956BA15}"/>
              </a:ext>
            </a:extLst>
          </p:cNvPr>
          <p:cNvSpPr>
            <a:spLocks noGrp="1"/>
          </p:cNvSpPr>
          <p:nvPr>
            <p:ph type="sldNum" sz="quarter" idx="4294967295"/>
          </p:nvPr>
        </p:nvSpPr>
        <p:spPr>
          <a:xfrm>
            <a:off x="7086600" y="4767263"/>
            <a:ext cx="2057400" cy="274637"/>
          </a:xfrm>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8215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66DD9-876D-E70D-AB43-070B8BFAB5A0}"/>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With fabric Kusto data store</a:t>
            </a:r>
          </a:p>
        </p:txBody>
      </p:sp>
      <p:pic>
        <p:nvPicPr>
          <p:cNvPr id="8" name="Picture 7">
            <a:extLst>
              <a:ext uri="{FF2B5EF4-FFF2-40B4-BE49-F238E27FC236}">
                <a16:creationId xmlns:a16="http://schemas.microsoft.com/office/drawing/2014/main" id="{6E745295-A572-9CFD-9CDC-77539AD0B8CE}"/>
              </a:ext>
            </a:extLst>
          </p:cNvPr>
          <p:cNvPicPr>
            <a:picLocks noChangeAspect="1"/>
          </p:cNvPicPr>
          <p:nvPr/>
        </p:nvPicPr>
        <p:blipFill>
          <a:blip r:embed="rId3"/>
          <a:stretch>
            <a:fillRect/>
          </a:stretch>
        </p:blipFill>
        <p:spPr>
          <a:xfrm>
            <a:off x="976708" y="1683961"/>
            <a:ext cx="6477834" cy="2462065"/>
          </a:xfrm>
          <a:prstGeom prst="rect">
            <a:avLst/>
          </a:prstGeom>
          <a:ln>
            <a:solidFill>
              <a:schemeClr val="accent1"/>
            </a:solidFill>
          </a:ln>
        </p:spPr>
      </p:pic>
    </p:spTree>
    <p:extLst>
      <p:ext uri="{BB962C8B-B14F-4D97-AF65-F5344CB8AC3E}">
        <p14:creationId xmlns:p14="http://schemas.microsoft.com/office/powerpoint/2010/main" val="3843473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D1B4-C39C-0A70-BCE3-E9C8299B4CFA}"/>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Example </a:t>
            </a:r>
          </a:p>
        </p:txBody>
      </p:sp>
      <p:pic>
        <p:nvPicPr>
          <p:cNvPr id="8" name="Picture 7">
            <a:extLst>
              <a:ext uri="{FF2B5EF4-FFF2-40B4-BE49-F238E27FC236}">
                <a16:creationId xmlns:a16="http://schemas.microsoft.com/office/drawing/2014/main" id="{99390918-439E-848D-017F-522C18E0681A}"/>
              </a:ext>
            </a:extLst>
          </p:cNvPr>
          <p:cNvPicPr>
            <a:picLocks noChangeAspect="1"/>
          </p:cNvPicPr>
          <p:nvPr/>
        </p:nvPicPr>
        <p:blipFill>
          <a:blip r:embed="rId2"/>
          <a:stretch>
            <a:fillRect/>
          </a:stretch>
        </p:blipFill>
        <p:spPr>
          <a:xfrm>
            <a:off x="922414" y="1641673"/>
            <a:ext cx="6317220" cy="2705190"/>
          </a:xfrm>
          <a:prstGeom prst="rect">
            <a:avLst/>
          </a:prstGeom>
          <a:ln>
            <a:solidFill>
              <a:schemeClr val="accent1"/>
            </a:solidFill>
          </a:ln>
        </p:spPr>
      </p:pic>
    </p:spTree>
    <p:extLst>
      <p:ext uri="{BB962C8B-B14F-4D97-AF65-F5344CB8AC3E}">
        <p14:creationId xmlns:p14="http://schemas.microsoft.com/office/powerpoint/2010/main" val="635591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FA5DD-625B-5ED5-17DC-8E8440990163}"/>
              </a:ext>
            </a:extLst>
          </p:cNvPr>
          <p:cNvSpPr>
            <a:spLocks noGrp="1"/>
          </p:cNvSpPr>
          <p:nvPr>
            <p:ph type="title"/>
          </p:nvPr>
        </p:nvSpPr>
        <p:spPr/>
        <p:txBody>
          <a:bodyPr>
            <a:noAutofit/>
          </a:bodyPr>
          <a:lstStyle/>
          <a:p>
            <a:r>
              <a:rPr lang="en-GB" sz="3200" dirty="0">
                <a:solidFill>
                  <a:schemeClr val="accent2"/>
                </a:solidFill>
                <a:latin typeface="Segoe UI Black" panose="020B0A02040204020203" pitchFamily="34" charset="0"/>
                <a:ea typeface="Segoe UI Black" panose="020B0A02040204020203" pitchFamily="34" charset="0"/>
              </a:rPr>
              <a:t>Summary</a:t>
            </a:r>
          </a:p>
        </p:txBody>
      </p:sp>
      <p:sp>
        <p:nvSpPr>
          <p:cNvPr id="3" name="Content Placeholder 2">
            <a:extLst>
              <a:ext uri="{FF2B5EF4-FFF2-40B4-BE49-F238E27FC236}">
                <a16:creationId xmlns:a16="http://schemas.microsoft.com/office/drawing/2014/main" id="{7C8E56B1-CD71-8373-E9DC-96C0B0888126}"/>
              </a:ext>
            </a:extLst>
          </p:cNvPr>
          <p:cNvSpPr>
            <a:spLocks noGrp="1"/>
          </p:cNvSpPr>
          <p:nvPr>
            <p:ph idx="1"/>
          </p:nvPr>
        </p:nvSpPr>
        <p:spPr>
          <a:xfrm>
            <a:off x="454083" y="1258448"/>
            <a:ext cx="8566349" cy="3600987"/>
          </a:xfrm>
        </p:spPr>
        <p:txBody>
          <a:bodyPr>
            <a:noAutofit/>
          </a:bodyPr>
          <a:lstStyle/>
          <a:p>
            <a:r>
              <a:rPr lang="en-US" sz="1600" dirty="0">
                <a:solidFill>
                  <a:schemeClr val="bg1"/>
                </a:solidFill>
              </a:rPr>
              <a:t>We have three different ways of monitoring Azure SQL, </a:t>
            </a:r>
          </a:p>
          <a:p>
            <a:r>
              <a:rPr lang="en-US" sz="1600" dirty="0">
                <a:solidFill>
                  <a:schemeClr val="bg1"/>
                </a:solidFill>
              </a:rPr>
              <a:t>SQL Analytics and Diagnostics (in preview)</a:t>
            </a:r>
          </a:p>
          <a:p>
            <a:r>
              <a:rPr lang="en-US" sz="1600" dirty="0">
                <a:solidFill>
                  <a:schemeClr val="bg1"/>
                </a:solidFill>
              </a:rPr>
              <a:t>Workbooks (missing SQL)</a:t>
            </a:r>
          </a:p>
          <a:p>
            <a:r>
              <a:rPr lang="en-US" sz="1600" dirty="0">
                <a:solidFill>
                  <a:schemeClr val="bg1"/>
                </a:solidFill>
              </a:rPr>
              <a:t>Database Watcher (in preview)</a:t>
            </a:r>
          </a:p>
          <a:p>
            <a:endParaRPr lang="en-US" sz="1600" dirty="0">
              <a:solidFill>
                <a:schemeClr val="bg1"/>
              </a:solidFill>
            </a:endParaRPr>
          </a:p>
          <a:p>
            <a:endParaRPr lang="en-US" sz="500" dirty="0">
              <a:solidFill>
                <a:schemeClr val="bg1"/>
              </a:solidFill>
            </a:endParaRPr>
          </a:p>
          <a:p>
            <a:r>
              <a:rPr lang="en-US" sz="1600" dirty="0">
                <a:solidFill>
                  <a:schemeClr val="bg1"/>
                </a:solidFill>
              </a:rPr>
              <a:t>There are plenty third party tools to monitor your database. </a:t>
            </a:r>
          </a:p>
          <a:p>
            <a:r>
              <a:rPr lang="en-US" sz="1800" b="1" dirty="0" err="1">
                <a:solidFill>
                  <a:schemeClr val="bg1"/>
                </a:solidFill>
              </a:rPr>
              <a:t>Woodler</a:t>
            </a:r>
            <a:r>
              <a:rPr lang="en-US" sz="1600" dirty="0">
                <a:solidFill>
                  <a:schemeClr val="bg1"/>
                </a:solidFill>
              </a:rPr>
              <a:t> – here today</a:t>
            </a:r>
          </a:p>
          <a:p>
            <a:endParaRPr lang="da-DK" sz="1600" dirty="0">
              <a:solidFill>
                <a:schemeClr val="bg1"/>
              </a:solidFill>
            </a:endParaRPr>
          </a:p>
          <a:p>
            <a:r>
              <a:rPr lang="da-DK" sz="1600" dirty="0">
                <a:solidFill>
                  <a:schemeClr val="bg1"/>
                </a:solidFill>
              </a:rPr>
              <a:t>Plus </a:t>
            </a:r>
            <a:r>
              <a:rPr lang="da-DK" sz="1600" dirty="0" err="1">
                <a:solidFill>
                  <a:schemeClr val="bg1"/>
                </a:solidFill>
              </a:rPr>
              <a:t>lots</a:t>
            </a:r>
            <a:r>
              <a:rPr lang="da-DK" sz="1600" dirty="0">
                <a:solidFill>
                  <a:schemeClr val="bg1"/>
                </a:solidFill>
              </a:rPr>
              <a:t> of </a:t>
            </a:r>
            <a:r>
              <a:rPr lang="da-DK" sz="1600" dirty="0" err="1">
                <a:solidFill>
                  <a:schemeClr val="bg1"/>
                </a:solidFill>
              </a:rPr>
              <a:t>others</a:t>
            </a:r>
            <a:endParaRPr lang="en-US" sz="1600" dirty="0">
              <a:solidFill>
                <a:schemeClr val="bg1"/>
              </a:solidFill>
            </a:endParaRPr>
          </a:p>
          <a:p>
            <a:endParaRPr lang="en-US" sz="1600" dirty="0">
              <a:solidFill>
                <a:schemeClr val="bg1"/>
              </a:solidFill>
            </a:endParaRPr>
          </a:p>
          <a:p>
            <a:endParaRPr lang="en-GB" sz="1600" dirty="0">
              <a:solidFill>
                <a:schemeClr val="bg1"/>
              </a:solidFill>
            </a:endParaRPr>
          </a:p>
        </p:txBody>
      </p:sp>
    </p:spTree>
    <p:extLst>
      <p:ext uri="{BB962C8B-B14F-4D97-AF65-F5344CB8AC3E}">
        <p14:creationId xmlns:p14="http://schemas.microsoft.com/office/powerpoint/2010/main" val="3470557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oss Doesn't Understand A Word Of It  - Dilbert by Scott Adams">
            <a:extLst>
              <a:ext uri="{FF2B5EF4-FFF2-40B4-BE49-F238E27FC236}">
                <a16:creationId xmlns:a16="http://schemas.microsoft.com/office/drawing/2014/main" id="{A6760109-A0D0-8BEA-ACF2-F06012BF3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88" y="995663"/>
            <a:ext cx="5065994" cy="157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ole tekstowe 8">
            <a:extLst>
              <a:ext uri="{FF2B5EF4-FFF2-40B4-BE49-F238E27FC236}">
                <a16:creationId xmlns:a16="http://schemas.microsoft.com/office/drawing/2014/main" id="{FA64772F-866B-8BB8-C3EA-90CD987A7F76}"/>
              </a:ext>
            </a:extLst>
          </p:cNvPr>
          <p:cNvSpPr txBox="1"/>
          <p:nvPr/>
        </p:nvSpPr>
        <p:spPr>
          <a:xfrm>
            <a:off x="868388" y="3557921"/>
            <a:ext cx="4309281" cy="926472"/>
          </a:xfrm>
          <a:prstGeom prst="rect">
            <a:avLst/>
          </a:prstGeom>
          <a:noFill/>
        </p:spPr>
        <p:txBody>
          <a:bodyPr wrap="square" rtlCol="0">
            <a:spAutoFit/>
          </a:bodyPr>
          <a:lstStyle/>
          <a:p>
            <a:pPr>
              <a:lnSpc>
                <a:spcPct val="80000"/>
              </a:lnSpc>
            </a:pPr>
            <a:r>
              <a:rPr lang="pl-PL" sz="135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E-MAIL</a:t>
            </a:r>
          </a:p>
          <a:p>
            <a:pPr>
              <a:lnSpc>
                <a:spcPct val="80000"/>
              </a:lnSpc>
            </a:pPr>
            <a:r>
              <a:rPr lang="da-DK" sz="1350" dirty="0">
                <a:solidFill>
                  <a:prstClr val="white"/>
                </a:solidFill>
                <a:latin typeface="Open Sans Extrabold" panose="020B0906030804020204" pitchFamily="34" charset="0"/>
                <a:ea typeface="Open Sans Extrabold" panose="020B0906030804020204" pitchFamily="34" charset="0"/>
                <a:cs typeface="Open Sans Extrabold" panose="020B0906030804020204" pitchFamily="34" charset="0"/>
              </a:rPr>
              <a:t>david@clunyweb.co.uk</a:t>
            </a:r>
            <a:endParaRPr lang="pl-PL" sz="1350" dirty="0">
              <a:solidFill>
                <a:prstClr val="white"/>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endParaRPr lang="pl-PL" sz="135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0000"/>
              </a:lnSpc>
            </a:pPr>
            <a:r>
              <a:rPr lang="pl-PL" sz="135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rPr>
              <a:t>LINKEDIN</a:t>
            </a:r>
          </a:p>
          <a:p>
            <a:pPr>
              <a:lnSpc>
                <a:spcPct val="80000"/>
              </a:lnSpc>
            </a:pPr>
            <a:r>
              <a:rPr lang="pl-PL" sz="1350" dirty="0">
                <a:solidFill>
                  <a:prstClr val="white"/>
                </a:solidFill>
                <a:latin typeface="Open Sans Extrabold" panose="020B0906030804020204" pitchFamily="34" charset="0"/>
                <a:ea typeface="Open Sans Extrabold" panose="020B0906030804020204" pitchFamily="34" charset="0"/>
                <a:cs typeface="Open Sans Extrabold" panose="020B0906030804020204" pitchFamily="34" charset="0"/>
              </a:rPr>
              <a:t>www.linkedin.com/in/davidpostlethwaite</a:t>
            </a:r>
            <a:endParaRPr lang="pl-PL" sz="1350" dirty="0">
              <a:solidFill>
                <a:srgbClr val="008FDD"/>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37125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0633-679B-065A-47A6-920FEDDD0D05}"/>
              </a:ext>
            </a:extLst>
          </p:cNvPr>
          <p:cNvSpPr>
            <a:spLocks noGrp="1"/>
          </p:cNvSpPr>
          <p:nvPr>
            <p:ph type="title"/>
          </p:nvPr>
        </p:nvSpPr>
        <p:spPr/>
        <p:txBody>
          <a:bodyPr/>
          <a:lstStyle/>
          <a:p>
            <a:r>
              <a:rPr lang="en-GB" dirty="0"/>
              <a:t>SQL VM</a:t>
            </a:r>
          </a:p>
        </p:txBody>
      </p:sp>
      <p:sp>
        <p:nvSpPr>
          <p:cNvPr id="11" name="Content Placeholder 10">
            <a:extLst>
              <a:ext uri="{FF2B5EF4-FFF2-40B4-BE49-F238E27FC236}">
                <a16:creationId xmlns:a16="http://schemas.microsoft.com/office/drawing/2014/main" id="{4194BA83-E3A0-2956-8154-3122D1230329}"/>
              </a:ext>
            </a:extLst>
          </p:cNvPr>
          <p:cNvSpPr>
            <a:spLocks noGrp="1"/>
          </p:cNvSpPr>
          <p:nvPr>
            <p:ph idx="1"/>
          </p:nvPr>
        </p:nvSpPr>
        <p:spPr>
          <a:xfrm>
            <a:off x="5337633" y="1836496"/>
            <a:ext cx="3146937" cy="338554"/>
          </a:xfrm>
        </p:spPr>
        <p:txBody>
          <a:bodyPr/>
          <a:lstStyle/>
          <a:p>
            <a:pPr marL="0" indent="0">
              <a:buNone/>
            </a:pPr>
            <a:r>
              <a:rPr lang="en-GB" sz="1800" dirty="0">
                <a:solidFill>
                  <a:schemeClr val="bg1"/>
                </a:solidFill>
              </a:rPr>
              <a:t>Extended Events </a:t>
            </a:r>
          </a:p>
          <a:p>
            <a:endParaRPr lang="en-GB" dirty="0"/>
          </a:p>
        </p:txBody>
      </p:sp>
      <p:pic>
        <p:nvPicPr>
          <p:cNvPr id="8" name="Picture 7">
            <a:extLst>
              <a:ext uri="{FF2B5EF4-FFF2-40B4-BE49-F238E27FC236}">
                <a16:creationId xmlns:a16="http://schemas.microsoft.com/office/drawing/2014/main" id="{BCC0CFFF-977B-2EAA-0D0C-4DBC11B74F74}"/>
              </a:ext>
            </a:extLst>
          </p:cNvPr>
          <p:cNvPicPr>
            <a:picLocks noChangeAspect="1"/>
          </p:cNvPicPr>
          <p:nvPr/>
        </p:nvPicPr>
        <p:blipFill>
          <a:blip r:embed="rId3"/>
          <a:stretch>
            <a:fillRect/>
          </a:stretch>
        </p:blipFill>
        <p:spPr>
          <a:xfrm>
            <a:off x="1440712" y="3430206"/>
            <a:ext cx="2593544" cy="1386081"/>
          </a:xfrm>
          <a:prstGeom prst="rect">
            <a:avLst/>
          </a:prstGeom>
          <a:ln>
            <a:solidFill>
              <a:schemeClr val="accent1"/>
            </a:solidFill>
          </a:ln>
        </p:spPr>
      </p:pic>
      <p:pic>
        <p:nvPicPr>
          <p:cNvPr id="10" name="Picture 9">
            <a:extLst>
              <a:ext uri="{FF2B5EF4-FFF2-40B4-BE49-F238E27FC236}">
                <a16:creationId xmlns:a16="http://schemas.microsoft.com/office/drawing/2014/main" id="{C0F23667-8CEE-13ED-361C-88587EB1B191}"/>
              </a:ext>
            </a:extLst>
          </p:cNvPr>
          <p:cNvPicPr>
            <a:picLocks noChangeAspect="1"/>
          </p:cNvPicPr>
          <p:nvPr/>
        </p:nvPicPr>
        <p:blipFill>
          <a:blip r:embed="rId4"/>
          <a:stretch>
            <a:fillRect/>
          </a:stretch>
        </p:blipFill>
        <p:spPr>
          <a:xfrm>
            <a:off x="938511" y="1773847"/>
            <a:ext cx="2136280" cy="957396"/>
          </a:xfrm>
          <a:prstGeom prst="rect">
            <a:avLst/>
          </a:prstGeom>
          <a:ln>
            <a:solidFill>
              <a:schemeClr val="accent1"/>
            </a:solidFill>
          </a:ln>
        </p:spPr>
      </p:pic>
      <p:pic>
        <p:nvPicPr>
          <p:cNvPr id="12" name="Picture 11">
            <a:extLst>
              <a:ext uri="{FF2B5EF4-FFF2-40B4-BE49-F238E27FC236}">
                <a16:creationId xmlns:a16="http://schemas.microsoft.com/office/drawing/2014/main" id="{B3EC9171-BEFD-0384-327B-72479DCEC38A}"/>
              </a:ext>
            </a:extLst>
          </p:cNvPr>
          <p:cNvPicPr>
            <a:picLocks noChangeAspect="1"/>
          </p:cNvPicPr>
          <p:nvPr/>
        </p:nvPicPr>
        <p:blipFill>
          <a:blip r:embed="rId5"/>
          <a:stretch>
            <a:fillRect/>
          </a:stretch>
        </p:blipFill>
        <p:spPr>
          <a:xfrm>
            <a:off x="5337633" y="2336416"/>
            <a:ext cx="1907648" cy="1886213"/>
          </a:xfrm>
          <a:prstGeom prst="rect">
            <a:avLst/>
          </a:prstGeom>
          <a:ln>
            <a:solidFill>
              <a:schemeClr val="accent1"/>
            </a:solidFill>
          </a:ln>
        </p:spPr>
      </p:pic>
      <p:sp>
        <p:nvSpPr>
          <p:cNvPr id="4" name="TextBox 3">
            <a:extLst>
              <a:ext uri="{FF2B5EF4-FFF2-40B4-BE49-F238E27FC236}">
                <a16:creationId xmlns:a16="http://schemas.microsoft.com/office/drawing/2014/main" id="{6BA51C7F-B102-87DB-C5BF-4CEC4FB44CBC}"/>
              </a:ext>
            </a:extLst>
          </p:cNvPr>
          <p:cNvSpPr txBox="1"/>
          <p:nvPr/>
        </p:nvSpPr>
        <p:spPr>
          <a:xfrm>
            <a:off x="938511" y="1387240"/>
            <a:ext cx="2136280" cy="338554"/>
          </a:xfrm>
          <a:prstGeom prst="rect">
            <a:avLst/>
          </a:prstGeom>
          <a:noFill/>
        </p:spPr>
        <p:txBody>
          <a:bodyPr wrap="square">
            <a:spAutoFit/>
          </a:bodyPr>
          <a:lstStyle/>
          <a:p>
            <a:r>
              <a:rPr lang="en-GB"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Audits</a:t>
            </a:r>
            <a:endParaRPr lang="en-GB"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CFBCBECD-B38D-53A5-E44B-4062EAAD635C}"/>
              </a:ext>
            </a:extLst>
          </p:cNvPr>
          <p:cNvSpPr txBox="1"/>
          <p:nvPr/>
        </p:nvSpPr>
        <p:spPr>
          <a:xfrm>
            <a:off x="1382680" y="3091652"/>
            <a:ext cx="1692111" cy="338554"/>
          </a:xfrm>
          <a:prstGeom prst="rect">
            <a:avLst/>
          </a:prstGeom>
          <a:noFill/>
        </p:spPr>
        <p:txBody>
          <a:bodyPr wrap="square">
            <a:spAutoFit/>
          </a:bodyPr>
          <a:lstStyle/>
          <a:p>
            <a:r>
              <a:rPr lang="en-GB"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Agent alerts </a:t>
            </a:r>
          </a:p>
        </p:txBody>
      </p:sp>
    </p:spTree>
    <p:extLst>
      <p:ext uri="{BB962C8B-B14F-4D97-AF65-F5344CB8AC3E}">
        <p14:creationId xmlns:p14="http://schemas.microsoft.com/office/powerpoint/2010/main" val="128587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709D-6109-AD33-40D3-9CF8E646A34A}"/>
              </a:ext>
            </a:extLst>
          </p:cNvPr>
          <p:cNvSpPr>
            <a:spLocks noGrp="1"/>
          </p:cNvSpPr>
          <p:nvPr>
            <p:ph type="title"/>
          </p:nvPr>
        </p:nvSpPr>
        <p:spPr/>
        <p:txBody>
          <a:bodyPr/>
          <a:lstStyle/>
          <a:p>
            <a:r>
              <a:rPr lang="en-GB" dirty="0"/>
              <a:t>DEMO TIME</a:t>
            </a:r>
          </a:p>
        </p:txBody>
      </p:sp>
      <p:sp>
        <p:nvSpPr>
          <p:cNvPr id="3" name="Content Placeholder 2">
            <a:extLst>
              <a:ext uri="{FF2B5EF4-FFF2-40B4-BE49-F238E27FC236}">
                <a16:creationId xmlns:a16="http://schemas.microsoft.com/office/drawing/2014/main" id="{54BCAAB0-8035-DCD1-1930-AEADDD0DA24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119708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8372-088E-7DC3-5514-91EDC92704AC}"/>
              </a:ext>
            </a:extLst>
          </p:cNvPr>
          <p:cNvSpPr>
            <a:spLocks noGrp="1"/>
          </p:cNvSpPr>
          <p:nvPr>
            <p:ph type="title"/>
          </p:nvPr>
        </p:nvSpPr>
        <p:spPr>
          <a:xfrm>
            <a:off x="874545" y="968714"/>
            <a:ext cx="7886700" cy="461811"/>
          </a:xfrm>
        </p:spPr>
        <p:txBody>
          <a:bodyPr/>
          <a:lstStyle/>
          <a:p>
            <a:r>
              <a:rPr lang="de-DE" sz="3200" dirty="0">
                <a:solidFill>
                  <a:schemeClr val="accent2"/>
                </a:solidFill>
                <a:latin typeface="Segoe UI Black" panose="020B0A02040204020203" pitchFamily="34" charset="0"/>
                <a:ea typeface="Segoe UI Black" panose="020B0A02040204020203" pitchFamily="34" charset="0"/>
              </a:rPr>
              <a:t>Basic Azure SQL</a:t>
            </a:r>
            <a:endParaRPr lang="en-GB" dirty="0"/>
          </a:p>
        </p:txBody>
      </p:sp>
      <p:sp>
        <p:nvSpPr>
          <p:cNvPr id="3" name="Content Placeholder 2">
            <a:extLst>
              <a:ext uri="{FF2B5EF4-FFF2-40B4-BE49-F238E27FC236}">
                <a16:creationId xmlns:a16="http://schemas.microsoft.com/office/drawing/2014/main" id="{5D7D1005-4E49-C8F3-3FBC-BE8355C16124}"/>
              </a:ext>
            </a:extLst>
          </p:cNvPr>
          <p:cNvSpPr>
            <a:spLocks noGrp="1"/>
          </p:cNvSpPr>
          <p:nvPr>
            <p:ph idx="1"/>
          </p:nvPr>
        </p:nvSpPr>
        <p:spPr>
          <a:xfrm>
            <a:off x="803217" y="1520264"/>
            <a:ext cx="7886700" cy="770510"/>
          </a:xfrm>
        </p:spPr>
        <p:txBody>
          <a:bodyPr>
            <a:normAutofit/>
          </a:bodyPr>
          <a:lstStyle/>
          <a:p>
            <a:r>
              <a:rPr lang="en-GB" sz="1600" b="0" dirty="0">
                <a:solidFill>
                  <a:schemeClr val="bg1"/>
                </a:solidFill>
              </a:rPr>
              <a:t>But we don’t have these on Azure SQL database, </a:t>
            </a:r>
          </a:p>
          <a:p>
            <a:r>
              <a:rPr lang="en-GB" sz="1600" b="0" dirty="0">
                <a:solidFill>
                  <a:schemeClr val="bg1"/>
                </a:solidFill>
              </a:rPr>
              <a:t>limited extended events</a:t>
            </a:r>
            <a:endParaRPr lang="en-GB" sz="2800" b="0" dirty="0">
              <a:solidFill>
                <a:schemeClr val="bg1"/>
              </a:solidFill>
            </a:endParaRPr>
          </a:p>
        </p:txBody>
      </p:sp>
      <p:pic>
        <p:nvPicPr>
          <p:cNvPr id="8" name="Picture 7">
            <a:extLst>
              <a:ext uri="{FF2B5EF4-FFF2-40B4-BE49-F238E27FC236}">
                <a16:creationId xmlns:a16="http://schemas.microsoft.com/office/drawing/2014/main" id="{F8AA6679-3F94-6CCF-8F92-347AACCD4EC0}"/>
              </a:ext>
            </a:extLst>
          </p:cNvPr>
          <p:cNvPicPr>
            <a:picLocks noChangeAspect="1"/>
          </p:cNvPicPr>
          <p:nvPr/>
        </p:nvPicPr>
        <p:blipFill>
          <a:blip r:embed="rId3"/>
          <a:stretch>
            <a:fillRect/>
          </a:stretch>
        </p:blipFill>
        <p:spPr>
          <a:xfrm>
            <a:off x="803217" y="2358583"/>
            <a:ext cx="2273102" cy="2421809"/>
          </a:xfrm>
          <a:prstGeom prst="rect">
            <a:avLst/>
          </a:prstGeom>
          <a:ln>
            <a:solidFill>
              <a:schemeClr val="accent1"/>
            </a:solidFill>
          </a:ln>
        </p:spPr>
      </p:pic>
      <p:sp>
        <p:nvSpPr>
          <p:cNvPr id="5" name="Textplatzhalter 2">
            <a:extLst>
              <a:ext uri="{FF2B5EF4-FFF2-40B4-BE49-F238E27FC236}">
                <a16:creationId xmlns:a16="http://schemas.microsoft.com/office/drawing/2014/main" id="{0B27DF15-556D-9995-1F68-D922FE4A30E2}"/>
              </a:ext>
            </a:extLst>
          </p:cNvPr>
          <p:cNvSpPr txBox="1">
            <a:spLocks/>
          </p:cNvSpPr>
          <p:nvPr/>
        </p:nvSpPr>
        <p:spPr>
          <a:xfrm>
            <a:off x="487236" y="396765"/>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DD48A012-CCC9-4676-095E-AA4516A45F8E}"/>
                  </a:ext>
                </a:extLst>
              </p14:cNvPr>
              <p14:cNvContentPartPr/>
              <p14:nvPr/>
            </p14:nvContentPartPr>
            <p14:xfrm>
              <a:off x="1481261" y="2249156"/>
              <a:ext cx="360" cy="360"/>
            </p14:xfrm>
          </p:contentPart>
        </mc:Choice>
        <mc:Fallback xmlns="">
          <p:pic>
            <p:nvPicPr>
              <p:cNvPr id="9" name="Ink 8">
                <a:extLst>
                  <a:ext uri="{FF2B5EF4-FFF2-40B4-BE49-F238E27FC236}">
                    <a16:creationId xmlns:a16="http://schemas.microsoft.com/office/drawing/2014/main" id="{DD48A012-CCC9-4676-095E-AA4516A45F8E}"/>
                  </a:ext>
                </a:extLst>
              </p:cNvPr>
              <p:cNvPicPr/>
              <p:nvPr/>
            </p:nvPicPr>
            <p:blipFill>
              <a:blip r:embed="rId5"/>
              <a:stretch>
                <a:fillRect/>
              </a:stretch>
            </p:blipFill>
            <p:spPr>
              <a:xfrm>
                <a:off x="1472621" y="2240156"/>
                <a:ext cx="18000" cy="18000"/>
              </a:xfrm>
              <a:prstGeom prst="rect">
                <a:avLst/>
              </a:prstGeom>
            </p:spPr>
          </p:pic>
        </mc:Fallback>
      </mc:AlternateContent>
    </p:spTree>
    <p:extLst>
      <p:ext uri="{BB962C8B-B14F-4D97-AF65-F5344CB8AC3E}">
        <p14:creationId xmlns:p14="http://schemas.microsoft.com/office/powerpoint/2010/main" val="4098863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E37B-F3B4-D674-9F01-6DBD697DE59F}"/>
              </a:ext>
            </a:extLst>
          </p:cNvPr>
          <p:cNvSpPr>
            <a:spLocks noGrp="1"/>
          </p:cNvSpPr>
          <p:nvPr>
            <p:ph type="title"/>
          </p:nvPr>
        </p:nvSpPr>
        <p:spPr>
          <a:xfrm>
            <a:off x="803217" y="737879"/>
            <a:ext cx="7886700" cy="461811"/>
          </a:xfrm>
        </p:spPr>
        <p:txBody>
          <a:bodyPr/>
          <a:lstStyle/>
          <a:p>
            <a:r>
              <a:rPr lang="de-DE" sz="3200" dirty="0" err="1">
                <a:solidFill>
                  <a:schemeClr val="accent2"/>
                </a:solidFill>
                <a:latin typeface="Segoe UI Black" panose="020B0A02040204020203" pitchFamily="34" charset="0"/>
                <a:ea typeface="Segoe UI Black" panose="020B0A02040204020203" pitchFamily="34" charset="0"/>
              </a:rPr>
              <a:t>Metrics</a:t>
            </a:r>
            <a:endParaRPr lang="en-GB" dirty="0"/>
          </a:p>
        </p:txBody>
      </p:sp>
      <p:sp>
        <p:nvSpPr>
          <p:cNvPr id="6" name="Slide Number Placeholder 5">
            <a:extLst>
              <a:ext uri="{FF2B5EF4-FFF2-40B4-BE49-F238E27FC236}">
                <a16:creationId xmlns:a16="http://schemas.microsoft.com/office/drawing/2014/main" id="{E527E4FD-5911-0FE1-BCFA-7BA1F657E386}"/>
              </a:ext>
            </a:extLst>
          </p:cNvPr>
          <p:cNvSpPr>
            <a:spLocks noGrp="1"/>
          </p:cNvSpPr>
          <p:nvPr>
            <p:ph type="sldNum" sz="quarter" idx="4294967295"/>
          </p:nvPr>
        </p:nvSpPr>
        <p:spPr>
          <a:xfrm>
            <a:off x="0" y="0"/>
            <a:ext cx="0" cy="0"/>
          </a:xfrm>
        </p:spPr>
        <p:txBody>
          <a:bodyPr>
            <a:normAutofit fontScale="25000" lnSpcReduction="20000"/>
          </a:bodyPr>
          <a:lstStyle/>
          <a:p>
            <a:pPr>
              <a:lnSpc>
                <a:spcPct val="90000"/>
              </a:lnSpc>
              <a:spcAft>
                <a:spcPts val="450"/>
              </a:spcAft>
            </a:pPr>
            <a:fld id="{D57F1E4F-1CFF-5643-939E-217C01CDF565}" type="slidenum">
              <a:rPr lang="en-US" smtClean="0"/>
              <a:pPr>
                <a:lnSpc>
                  <a:spcPct val="90000"/>
                </a:lnSpc>
                <a:spcAft>
                  <a:spcPts val="450"/>
                </a:spcAft>
              </a:pPr>
              <a:t>9</a:t>
            </a:fld>
            <a:endParaRPr lang="en-US"/>
          </a:p>
        </p:txBody>
      </p:sp>
      <p:sp>
        <p:nvSpPr>
          <p:cNvPr id="3" name="Textplatzhalter 2">
            <a:extLst>
              <a:ext uri="{FF2B5EF4-FFF2-40B4-BE49-F238E27FC236}">
                <a16:creationId xmlns:a16="http://schemas.microsoft.com/office/drawing/2014/main" id="{33D515C4-E09F-5D94-A951-F7B03538B0FA}"/>
              </a:ext>
            </a:extLst>
          </p:cNvPr>
          <p:cNvSpPr txBox="1">
            <a:spLocks/>
          </p:cNvSpPr>
          <p:nvPr/>
        </p:nvSpPr>
        <p:spPr>
          <a:xfrm>
            <a:off x="565944" y="343427"/>
            <a:ext cx="8012112" cy="330382"/>
          </a:xfrm>
        </p:spPr>
        <p:txBody>
          <a:bodyPr/>
          <a:lstStyle>
            <a:defPPr>
              <a:defRPr lang="de-D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endParaRPr lang="de-DE" sz="2000" dirty="0">
              <a:solidFill>
                <a:schemeClr val="accent2"/>
              </a:solidFill>
              <a:latin typeface="Segoe UI Black" panose="020B0A02040204020203" pitchFamily="34" charset="0"/>
              <a:ea typeface="Segoe UI Black" panose="020B0A02040204020203" pitchFamily="34" charset="0"/>
            </a:endParaRPr>
          </a:p>
        </p:txBody>
      </p:sp>
      <p:pic>
        <p:nvPicPr>
          <p:cNvPr id="10" name="Picture 9">
            <a:extLst>
              <a:ext uri="{FF2B5EF4-FFF2-40B4-BE49-F238E27FC236}">
                <a16:creationId xmlns:a16="http://schemas.microsoft.com/office/drawing/2014/main" id="{F1364206-E9DC-D8EB-CA15-01D38DCC74DC}"/>
              </a:ext>
            </a:extLst>
          </p:cNvPr>
          <p:cNvPicPr>
            <a:picLocks noChangeAspect="1"/>
          </p:cNvPicPr>
          <p:nvPr/>
        </p:nvPicPr>
        <p:blipFill>
          <a:blip r:embed="rId3"/>
          <a:stretch>
            <a:fillRect/>
          </a:stretch>
        </p:blipFill>
        <p:spPr>
          <a:xfrm>
            <a:off x="927577" y="1382145"/>
            <a:ext cx="5609075" cy="3417928"/>
          </a:xfrm>
          <a:prstGeom prst="rect">
            <a:avLst/>
          </a:prstGeom>
          <a:ln>
            <a:solidFill>
              <a:schemeClr val="accent1"/>
            </a:solidFill>
          </a:ln>
        </p:spPr>
      </p:pic>
    </p:spTree>
    <p:extLst>
      <p:ext uri="{BB962C8B-B14F-4D97-AF65-F5344CB8AC3E}">
        <p14:creationId xmlns:p14="http://schemas.microsoft.com/office/powerpoint/2010/main" val="1566645729"/>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C_szablon_prezentacji_v2.potx" id="{D8DD1ECB-5C19-4406-8AA8-0B848C9968D8}" vid="{663F6E2F-1D7D-44E1-A9A2-BC5B2F28F7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7c1c894-417f-40eb-8863-e7d56781f1df" xsi:nil="true"/>
    <lcf76f155ced4ddcb4097134ff3c332f xmlns="2a0d0442-667d-4380-889b-2004bc18be2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7B1C30066491234E867B59E09FB9D291" ma:contentTypeVersion="13" ma:contentTypeDescription="Ein neues Dokument erstellen." ma:contentTypeScope="" ma:versionID="eb48c7a822b534033dde02590f77a5f1">
  <xsd:schema xmlns:xsd="http://www.w3.org/2001/XMLSchema" xmlns:xs="http://www.w3.org/2001/XMLSchema" xmlns:p="http://schemas.microsoft.com/office/2006/metadata/properties" xmlns:ns2="2a0d0442-667d-4380-889b-2004bc18be25" xmlns:ns3="97c1c894-417f-40eb-8863-e7d56781f1df" targetNamespace="http://schemas.microsoft.com/office/2006/metadata/properties" ma:root="true" ma:fieldsID="f58579ca547e3384770c0940ace56cf3" ns2:_="" ns3:_="">
    <xsd:import namespace="2a0d0442-667d-4380-889b-2004bc18be25"/>
    <xsd:import namespace="97c1c894-417f-40eb-8863-e7d56781f1d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0d0442-667d-4380-889b-2004bc18be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Bildmarkierungen" ma:readOnly="false" ma:fieldId="{5cf76f15-5ced-4ddc-b409-7134ff3c332f}" ma:taxonomyMulti="true" ma:sspId="c51e2fde-26fd-469a-b85c-5dc76bef6b04"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c1c894-417f-40eb-8863-e7d56781f1df"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TaxCatchAll" ma:index="16" nillable="true" ma:displayName="Taxonomy Catch All Column" ma:hidden="true" ma:list="{63240825-c0a1-4830-931a-8a430056a453}" ma:internalName="TaxCatchAll" ma:showField="CatchAllData" ma:web="97c1c894-417f-40eb-8863-e7d56781f1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46D778-002C-40B9-B02C-4FE70486188F}">
  <ds:schemaRefs>
    <ds:schemaRef ds:uri="http://schemas.microsoft.com/sharepoint/v3/contenttype/forms"/>
  </ds:schemaRefs>
</ds:datastoreItem>
</file>

<file path=customXml/itemProps2.xml><?xml version="1.0" encoding="utf-8"?>
<ds:datastoreItem xmlns:ds="http://schemas.openxmlformats.org/officeDocument/2006/customXml" ds:itemID="{529D937B-3F00-4EF4-9B83-837C4D306D8F}">
  <ds:schemaRefs>
    <ds:schemaRef ds:uri="http://schemas.microsoft.com/office/2006/metadata/properties"/>
    <ds:schemaRef ds:uri="http://schemas.microsoft.com/office/infopath/2007/PartnerControls"/>
    <ds:schemaRef ds:uri="c01db75f-99ac-4393-b867-273875719344"/>
    <ds:schemaRef ds:uri="11daf065-267b-4a2e-a448-9bdbef5c8168"/>
    <ds:schemaRef ds:uri="97c1c894-417f-40eb-8863-e7d56781f1df"/>
    <ds:schemaRef ds:uri="2a0d0442-667d-4380-889b-2004bc18be25"/>
  </ds:schemaRefs>
</ds:datastoreItem>
</file>

<file path=customXml/itemProps3.xml><?xml version="1.0" encoding="utf-8"?>
<ds:datastoreItem xmlns:ds="http://schemas.openxmlformats.org/officeDocument/2006/customXml" ds:itemID="{2A72D401-2215-4A98-944D-6C2FD7F535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0d0442-667d-4380-889b-2004bc18be25"/>
    <ds:schemaRef ds:uri="97c1c894-417f-40eb-8863-e7d56781f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5786</TotalTime>
  <Words>4653</Words>
  <Application>Microsoft Office PowerPoint</Application>
  <PresentationFormat>On-screen Show (16:9)</PresentationFormat>
  <Paragraphs>733</Paragraphs>
  <Slides>53</Slides>
  <Notes>44</Notes>
  <HiddenSlides>2</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53</vt:i4>
      </vt:variant>
    </vt:vector>
  </HeadingPairs>
  <TitlesOfParts>
    <vt:vector size="68" baseType="lpstr">
      <vt:lpstr>Aptos</vt:lpstr>
      <vt:lpstr>Arial</vt:lpstr>
      <vt:lpstr>az_ea_font</vt:lpstr>
      <vt:lpstr>Calibri</vt:lpstr>
      <vt:lpstr>Calibri Light</vt:lpstr>
      <vt:lpstr>Consolas</vt:lpstr>
      <vt:lpstr>DIN Next Rounded LT Pro</vt:lpstr>
      <vt:lpstr>Open Sans</vt:lpstr>
      <vt:lpstr>Open Sans Extrabold</vt:lpstr>
      <vt:lpstr>Oswald</vt:lpstr>
      <vt:lpstr>Segoe UI</vt:lpstr>
      <vt:lpstr>Segoe UI Black</vt:lpstr>
      <vt:lpstr>Wingdings</vt:lpstr>
      <vt:lpstr>Motyw pakietu Office</vt:lpstr>
      <vt:lpstr>Office Theme</vt:lpstr>
      <vt:lpstr>PowerPoint Presentation</vt:lpstr>
      <vt:lpstr>PowerPoint Presentation</vt:lpstr>
      <vt:lpstr>PowerPoint Presentation</vt:lpstr>
      <vt:lpstr>PowerPoint Presentation</vt:lpstr>
      <vt:lpstr>Agenda</vt:lpstr>
      <vt:lpstr>SQL VM</vt:lpstr>
      <vt:lpstr>DEMO TIME</vt:lpstr>
      <vt:lpstr>Basic Azure SQL</vt:lpstr>
      <vt:lpstr>Metrics</vt:lpstr>
      <vt:lpstr>Dashboards</vt:lpstr>
      <vt:lpstr>Alerts</vt:lpstr>
      <vt:lpstr>PowerPoint Presentation</vt:lpstr>
      <vt:lpstr>Logs</vt:lpstr>
      <vt:lpstr>Logs</vt:lpstr>
      <vt:lpstr>LOGS - azureactivity</vt:lpstr>
      <vt:lpstr>Auditing</vt:lpstr>
      <vt:lpstr>Audit</vt:lpstr>
      <vt:lpstr>Database Auditing</vt:lpstr>
      <vt:lpstr>SQL Security Audit Event</vt:lpstr>
      <vt:lpstr>Diagnostic Settings</vt:lpstr>
      <vt:lpstr>Diagnostic Options</vt:lpstr>
      <vt:lpstr>What is collected</vt:lpstr>
      <vt:lpstr>Kusto Query Language KQL</vt:lpstr>
      <vt:lpstr>Scope Issues</vt:lpstr>
      <vt:lpstr>Query Packs</vt:lpstr>
      <vt:lpstr>Query Packs</vt:lpstr>
      <vt:lpstr>Audit Log Dashboard</vt:lpstr>
      <vt:lpstr>Azure SQL Security Insights </vt:lpstr>
      <vt:lpstr>Extract the Query</vt:lpstr>
      <vt:lpstr>Solutions</vt:lpstr>
      <vt:lpstr>Azure SQL Analytics (Preview)</vt:lpstr>
      <vt:lpstr>PowerPoint Presentation</vt:lpstr>
      <vt:lpstr>Analytics Drill Down</vt:lpstr>
      <vt:lpstr>Analytics Summary</vt:lpstr>
      <vt:lpstr>Azure Monitor</vt:lpstr>
      <vt:lpstr>Monitor | SQL (preview)</vt:lpstr>
      <vt:lpstr>Monitor | SQL (preview)</vt:lpstr>
      <vt:lpstr>Monitor | SQL (preview)</vt:lpstr>
      <vt:lpstr>Workbooks</vt:lpstr>
      <vt:lpstr>Workbooks</vt:lpstr>
      <vt:lpstr>Workbooks</vt:lpstr>
      <vt:lpstr>Creating a Workbook</vt:lpstr>
      <vt:lpstr>Creating a Workbook</vt:lpstr>
      <vt:lpstr>Creating a Workbooks</vt:lpstr>
      <vt:lpstr>Creating a Workbooks</vt:lpstr>
      <vt:lpstr>Workbook Location</vt:lpstr>
      <vt:lpstr>WorkBooks </vt:lpstr>
      <vt:lpstr>Database watcher (preview)</vt:lpstr>
      <vt:lpstr>Azure Data Explorer cluster</vt:lpstr>
      <vt:lpstr>With fabric Kusto data store</vt:lpstr>
      <vt:lpstr>Example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Referent</dc:title>
  <dc:creator>VerenaKmobil</dc:creator>
  <cp:lastModifiedBy>David Postlethwaite</cp:lastModifiedBy>
  <cp:revision>198</cp:revision>
  <dcterms:created xsi:type="dcterms:W3CDTF">2013-12-19T14:43:02Z</dcterms:created>
  <dcterms:modified xsi:type="dcterms:W3CDTF">2025-05-14T07:53:10Z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0x0101007B1C30066491234E867B59E09FB9D291</vt:lpwstr>
  </property>
  <property fmtid="{D5CDD505-2E9C-101B-9397-08002B2CF9AE}" pid="3" name="MediaServiceImageTags">
    <vt:lpwstr/>
  </property>
</Properties>
</file>